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308" r:id="rId6"/>
    <p:sldId id="368" r:id="rId7"/>
    <p:sldId id="369" r:id="rId8"/>
    <p:sldId id="370" r:id="rId9"/>
    <p:sldId id="371" r:id="rId10"/>
    <p:sldId id="372" r:id="rId11"/>
    <p:sldId id="309" r:id="rId12"/>
    <p:sldId id="261" r:id="rId13"/>
    <p:sldId id="304" r:id="rId14"/>
    <p:sldId id="339" r:id="rId15"/>
    <p:sldId id="305" r:id="rId16"/>
    <p:sldId id="395" r:id="rId17"/>
    <p:sldId id="363" r:id="rId18"/>
    <p:sldId id="364" r:id="rId19"/>
    <p:sldId id="388" r:id="rId20"/>
    <p:sldId id="389" r:id="rId21"/>
    <p:sldId id="390" r:id="rId22"/>
    <p:sldId id="391" r:id="rId23"/>
    <p:sldId id="405" r:id="rId24"/>
    <p:sldId id="340" r:id="rId25"/>
    <p:sldId id="276" r:id="rId26"/>
    <p:sldId id="277" r:id="rId27"/>
    <p:sldId id="306" r:id="rId28"/>
    <p:sldId id="262" r:id="rId29"/>
    <p:sldId id="264" r:id="rId30"/>
    <p:sldId id="265" r:id="rId31"/>
    <p:sldId id="267" r:id="rId32"/>
    <p:sldId id="268" r:id="rId33"/>
    <p:sldId id="310" r:id="rId34"/>
    <p:sldId id="269" r:id="rId35"/>
    <p:sldId id="270" r:id="rId36"/>
    <p:sldId id="272" r:id="rId37"/>
    <p:sldId id="282" r:id="rId38"/>
    <p:sldId id="271" r:id="rId39"/>
    <p:sldId id="279" r:id="rId40"/>
    <p:sldId id="280" r:id="rId41"/>
    <p:sldId id="431" r:id="rId42"/>
    <p:sldId id="281" r:id="rId43"/>
    <p:sldId id="278" r:id="rId44"/>
    <p:sldId id="273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74" r:id="rId59"/>
    <p:sldId id="266" r:id="rId60"/>
    <p:sldId id="275" r:id="rId61"/>
    <p:sldId id="296" r:id="rId62"/>
    <p:sldId id="297" r:id="rId63"/>
    <p:sldId id="298" r:id="rId64"/>
    <p:sldId id="299" r:id="rId65"/>
    <p:sldId id="301" r:id="rId66"/>
    <p:sldId id="300" r:id="rId67"/>
    <p:sldId id="422" r:id="rId68"/>
    <p:sldId id="302" r:id="rId69"/>
    <p:sldId id="303" r:id="rId70"/>
    <p:sldId id="355" r:id="rId71"/>
    <p:sldId id="311" r:id="rId72"/>
    <p:sldId id="312" r:id="rId73"/>
    <p:sldId id="319" r:id="rId74"/>
    <p:sldId id="320" r:id="rId75"/>
    <p:sldId id="321" r:id="rId76"/>
    <p:sldId id="318" r:id="rId77"/>
    <p:sldId id="317" r:id="rId78"/>
    <p:sldId id="315" r:id="rId79"/>
    <p:sldId id="322" r:id="rId80"/>
    <p:sldId id="325" r:id="rId81"/>
    <p:sldId id="323" r:id="rId82"/>
    <p:sldId id="324" r:id="rId83"/>
    <p:sldId id="326" r:id="rId84"/>
    <p:sldId id="327" r:id="rId85"/>
    <p:sldId id="331" r:id="rId86"/>
    <p:sldId id="332" r:id="rId87"/>
    <p:sldId id="333" r:id="rId88"/>
    <p:sldId id="374" r:id="rId89"/>
    <p:sldId id="434" r:id="rId90"/>
    <p:sldId id="433" r:id="rId91"/>
    <p:sldId id="432" r:id="rId92"/>
    <p:sldId id="435" r:id="rId93"/>
    <p:sldId id="376" r:id="rId94"/>
    <p:sldId id="377" r:id="rId95"/>
    <p:sldId id="336" r:id="rId96"/>
    <p:sldId id="337" r:id="rId97"/>
    <p:sldId id="338" r:id="rId98"/>
    <p:sldId id="341" r:id="rId99"/>
    <p:sldId id="342" r:id="rId100"/>
    <p:sldId id="373" r:id="rId101"/>
    <p:sldId id="343" r:id="rId102"/>
    <p:sldId id="359" r:id="rId103"/>
    <p:sldId id="360" r:id="rId104"/>
    <p:sldId id="345" r:id="rId105"/>
    <p:sldId id="346" r:id="rId106"/>
    <p:sldId id="347" r:id="rId107"/>
    <p:sldId id="396" r:id="rId108"/>
    <p:sldId id="348" r:id="rId109"/>
    <p:sldId id="349" r:id="rId110"/>
    <p:sldId id="350" r:id="rId111"/>
    <p:sldId id="401" r:id="rId112"/>
    <p:sldId id="404" r:id="rId113"/>
    <p:sldId id="403" r:id="rId114"/>
    <p:sldId id="408" r:id="rId115"/>
    <p:sldId id="407" r:id="rId116"/>
    <p:sldId id="409" r:id="rId117"/>
    <p:sldId id="411" r:id="rId118"/>
    <p:sldId id="412" r:id="rId119"/>
    <p:sldId id="406" r:id="rId120"/>
    <p:sldId id="413" r:id="rId121"/>
    <p:sldId id="414" r:id="rId122"/>
    <p:sldId id="415" r:id="rId123"/>
    <p:sldId id="416" r:id="rId124"/>
    <p:sldId id="417" r:id="rId125"/>
    <p:sldId id="351" r:id="rId126"/>
    <p:sldId id="361" r:id="rId127"/>
    <p:sldId id="352" r:id="rId128"/>
    <p:sldId id="356" r:id="rId129"/>
    <p:sldId id="353" r:id="rId130"/>
    <p:sldId id="354" r:id="rId131"/>
    <p:sldId id="358" r:id="rId132"/>
    <p:sldId id="397" r:id="rId133"/>
    <p:sldId id="357" r:id="rId134"/>
    <p:sldId id="362" r:id="rId135"/>
    <p:sldId id="398" r:id="rId136"/>
    <p:sldId id="399" r:id="rId137"/>
    <p:sldId id="400" r:id="rId138"/>
    <p:sldId id="366" r:id="rId139"/>
    <p:sldId id="367" r:id="rId140"/>
    <p:sldId id="384" r:id="rId141"/>
    <p:sldId id="385" r:id="rId142"/>
    <p:sldId id="386" r:id="rId143"/>
    <p:sldId id="387" r:id="rId144"/>
    <p:sldId id="423" r:id="rId145"/>
    <p:sldId id="424" r:id="rId146"/>
    <p:sldId id="425" r:id="rId147"/>
    <p:sldId id="426" r:id="rId148"/>
    <p:sldId id="328" r:id="rId149"/>
    <p:sldId id="329" r:id="rId150"/>
    <p:sldId id="379" r:id="rId151"/>
    <p:sldId id="330" r:id="rId152"/>
    <p:sldId id="378" r:id="rId153"/>
    <p:sldId id="380" r:id="rId154"/>
    <p:sldId id="381" r:id="rId155"/>
    <p:sldId id="382" r:id="rId156"/>
    <p:sldId id="383" r:id="rId157"/>
    <p:sldId id="392" r:id="rId158"/>
    <p:sldId id="393" r:id="rId159"/>
    <p:sldId id="394" r:id="rId160"/>
    <p:sldId id="419" r:id="rId161"/>
    <p:sldId id="418" r:id="rId162"/>
    <p:sldId id="420" r:id="rId163"/>
    <p:sldId id="421" r:id="rId164"/>
    <p:sldId id="427" r:id="rId165"/>
    <p:sldId id="428" r:id="rId166"/>
    <p:sldId id="429" r:id="rId167"/>
    <p:sldId id="430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48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9-08T10:31:14.1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8384 8508 0,'0'-25'0,"0"0"15,0 25 32,25 0-16,0 0-31,-25 0 16,24 0 0,1 0-1,0 0 1,-25 0-1,25 0 1,-25 0-16,49 0 16,-49 0-1,25 0-15,-25 0 31,50 0 1,-50 0-17,25 0-15,-25 0 16,49 0-1,-49 0-15,50 0 16,-25 0 0,-25 0-1,24 0-15,1 0 16,0 0-16,-25 0 15,25 0 1,0 0-16,24 0 16,-49 0-1,25 0-15,0 0 16,0 0-1,-25 0 17,25 0-17,-1 0 1,1 0-16,-25 0 15,25 0 1,0 0-16,0 0 16,-1 0-16,1 0 15,0 0-15,-25 0 16,25 0-16,0 0 15,-1 0-15,-24 0 16,25 0 0,0 0-1,0 0 16,-25 0 281,25 0-296,-1 0 0,1 0-16,-25 0 15,25 0 1,49 25-16,-49-25 15,50 0-15,-51 0 16,51 25-16,-1-25 16,-49 0-1,0 0-15,24 0 16,-24 0-1,25 0-15,0 0 16,-1 0-16,26 0 16,-1 0-16,25 25 15,-24 0-15,-26-25 16,1 0-16,-1 0 15,-24 0-15,0 0 16,-25 0-16,25 0 16,0 0-1,-1 0 1,-24 0-16,25 0 15,25 0-15,-25-25 16,24 25 0,-49 0-1,25 0-15,0 0 16,0 0-16,49 0 15,-49 0-15,-25 0 47,25 0-31,-1-25-1,1 0-15,-25 25 16,25 0-16,25 0 16,-25 0-16,-1 0 15,1 0-15,0 0 16,-25 0 31,50 0-47,-50 0 15,24 0-15,1 0 16,0 0-16,0 0 15,0 0-15,-1 0 16,1-25 0,0 25-1,0 0 1,-25 0-16,49 0 15,-24 0-15,0 0 16,0 0 0,0 0-16,-1 0 15,1 0 16,0 0-15,25 0 0,-50 0-16,24 0 15,26 0-15,-50 0 16,50 0-16,-26 0 15,-24 0 1,25 0 0,0 0 30,-25 0-46,25 0 16,0 0 0,-1 0-1,-24 0 16,25 0 1,0 0-32,25 0 15,-50 0-15,25 0 16,-1 0-16,1 0 15,-25 0-15,25 0 16,0 0 0,0 0-16,-25 0 15,24 0-15,1 0 16,0 0-16,-25 0 15,25-24-15,49-1 16,-74 25-16,25 0 16,0 0-16,0 0 15,-25 0-15,24 0 16,1 0-16,0 0 15,0 0-15,0 0 16,-1 0 15,-24 0-31,50 0 16,-50 0-16,25 0 15,24 0-15,-24 0 16,25 25 0,-25-25-1,-25 0-15,24 0 16,1 0-1,50 0 1,-51 0-16,1 0 31,-25 0 32,25 0-32,25 0-31,-50 0 78,25 0-78,-1 0 15,1 0-15,0 0 16,25 0 0,-26 0-16,-24 0 15,25 0 1,0 0 31,0 0-32,-25 0 63,25 0-78,24 0 16,-49 0-16,50 0 31,-50 0-15,25 0-16,-25 0 15,49 0-15,-24 0 16,0 0-16,24 0 15,-49 0-15,25 0 16,0 0 0,0 0-1,-25 0-15,25 0 16,24 0-16,-49 0 15,50 0-15,-1 0 16,1 0-16,-50 0 16,25 0 30,0 0-46,-1 0 16,1 0-16,0 0 16,0 0-16,-25 0 15,25 0-15,-1 0 16,1 0-16,0 0 15,0 0 1,0 0-16,0 0 16,-1 0-1,1 0-15,0 0 16,25 0-16,-26 0 15,1 0-15,-25 0 16,25 0 0,0 0-1,0 0 1,-25 0-16,24 0 15,1 0-15,0 0 16,-25 0-16,50 0 47,-26 0-47,-24 0 15,50 0-15,-50 0 16,25 0-16,24 0 16,-24 0-16,0 0 15,0 0-15,-25 0 16,25 0-1,-1 0 1,1 0-16,25 0 16,-1 0-16,1 0 15,49 0-15,-49 0 16,-25 0-16,24 0 15,-24 0-15,-25 0 16,50 0 0,-50 0-16,25 0 15,24 0-15,1 0 16,49 0-16,0 0 15,-24 0-15,-1 0 16,0 0-16,-24 0 16,-50 0-16,50 0 31,-50 0-31,24 0 15,-24 0-15,50 0 16,24 0-16,1 0 16,-50 0-16,24 24 15,1-24-15,-25 0 16,0 0-16,49 25 15,-24-25-15,-1 0 16,-24 0-16,0 0 16,0 0-16,24 0 15,1 0-15,24 0 16,-24 0-16,24 0 15,75 25-15,-75-25 16,1 0 0,24 0-16,-24 0 15,-26 0-15,1 0 16,-25 0-16,-1 0 15,-24 0 1,25 0 0,0 0-16,0 0 15,-25 0-15,25 0 16,-1 0-16,1 0 15,-25 0-15,25 0 16,25 0-16,-26 0 16,1 0-16,0 0 15,0 0 1,-25-25-16,49 25 31,-49-25-15,0 1 15,0-1 0,0 25-15,0-25-16,0 0 15,0 0-15,0-24 16,0 49-16,0-25 15,0 25-15,0-74 16,0 49-16,0 0 16,-24 0-1,24 0-15,-25 25 16,-25-74-16,1 49 15,-1-25-15,25 1 16,25 24-16,-49 0 16,49 25-16,-50-25 31,25 1-31,25 24 15,-49-25-15,-26 25 16,26-25-16,-26 25 16,-24-50-16,49 50 15,25-24-15,-24 24 16,-1-25-16,25 25 15,-24 0-15,-26-50 16,26 50 0,-50-49-16,-1 49 15,-24 0-15,25 0 16,0-25-16,25 25 15,-1 0-15,-24-25 16,24 25-16,-49 0 16,25 0-16,0 0 15,0 0-15,24 0 16,-24 0-16,25 25 15,-50-25-15,24 0 16,26 25-16,24-1 16,-123 1-16,74-25 15,24 25-15,-74-25 16,25 25-16,0-25 15,50 25-15,-25-1 16,-50 1-16,25 25 16,25-25-16,-50 24 15,50-49-15,-25 0 16,-50 75-16,75-75 15,-25 24-15,24-24 16,1 25 0,0-25-16,0 25 15,-25-25-15,0 25 16,0 0-16,-25 0 15,50-25-15,-1 24 16,51-24-16,-26 0 16,1 0-16,0 0 15,24 0-15,0 0 16,-24 0-16,24 0 15,26 0-15,-100 0 16,74 0-16,-49 0 16,49 0-16,25 0 15,0 0 1,25 0-16,-24 0 15,-1 0-15,0 0 16,25 0-16,-74 0 16,49 0-16,-25 0 15,25 0-15,-49 0 16,49 0-1,-24-24 1,-1 24 0,25 0-1,0-25-15,-74 0 16,99 25-1,-49-25 1,24 25-16,0-25 16,0 25-1,0 0 1,-49-25-16,24 25 15,26 0-15,-26 0 16,-24 0-16,24 0 16,0-24-16,25-1 15,-49 25-15,49 0 16,0 0-16,1 0 15,24 0-15,-50 0 16,25 0-16,-99 0 16,75 0-16,24 0 15,-50 0-15,51 0 16,-1 0-16,0 0 15,-49 0-15,-1 0 16,1 0 0,24 0-16,25 0 15,-24 0-15,24 0 16,-50 0-16,51 0 15,-26 0 1,25 0-16,-74 0 16,49 0-16,1 0 15,-1 0-15,25 0 16,-99 25-16,50-25 15,49 24-15,0-24 16,1 0-16,24 25 16,-50-25-16,-49 0 15,74 0-15,0 0 16,-24 0-1,49 0-15,-25 0 16,0 0-16,0 0 16,25 25-16,-25-25 46,0 25-46,1-25 32,24 25-32,-25 24 15,0-24-15,25 0 16,0-25-16,0 25 15,0 24-15,-25-24 16,0 50 0,25-75 15,0 24-31,0 1 15,0 0-15,0 25 16,0-26 0,25 1-16,0-25 15,0 25 1,0 0-16,-1-25 15,1 0-15,25 25 16,0-25-16,-1 24 16,-24-24-16,49 0 15,1 0-15,-50 0 16,-1 25-16,1-25 15,-25 0 1,50 0 0,-25 25-16,-1-25 15,1 0 1,0 0-16,25 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8-06T08:03:36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9922 8012 0,'0'0'218,"25"0"-156,-1 0-30,-24 0-17,25 0 1,0 0 31,0 0-32,0 0 16,0 0-15,-1 0 31,1 0-32,-25 0 1,25 0 62,0 0-62,0 0-16,-25 0 46,24 0 1,1 0-31,-25 0-1,25 0-15,0 0 16,0 0 15,-25 0-15,24 0-1,1 0 1,0 0 15,-25 0 16,25 0-31,0 0-1,-1 0 1,-24 0-1,25 0 32,0 0-31,0 0-1,-25 0 1,25 0 0,-1 0 15,1 0 0,-25 0-15,25 0-16,0 0 15,24 0 1,-49 0-16,25 0 15,0 0 1,0 0 0,-25 0-1,25 0 16,-1 0-15,1 0 15,-25 0-15,25 0-1,0 0 1,0 0 0,-25 0-1,24 0 32,1 0-31,-25 0-16,25 0 15,0 0 1,0 0 15,-25 0 16,24 0-32,1 0 1,25 0 0,-50 0-16,25 0 15,0 0 1,-1 0-1,-24-25 17,0 25-1,25 0-16,-25 0 1,25 0 46,0 0-46,0 0 62,-25 0-62,24 0-1,1 0 1,0 0-1,-25 0 48,25 0-48,0 0 1,-1 0 0,-24 0-1,25 0 1,0 0-1,0 0 1,-25 0 0,25 0-16,-1 0 31,1 0-16,-25 0 1,25 0 0,0 0-1,0 0 1,-25 0-1,24 0 1,1 0-16,0 0 16,-25 0-16,25 0 15,0 0-15,-1 0 31,-24 0 1,25-25-32,0 25 15,0 0 1,0 0 93,-1 0-93,1 0 30,-25 0-30,25 0 15,0 0-15,0 0 15,-25 0 0,24 0 32,1-25-32,-25 25-16,25 0 1,0 0 93,0 0-78,0 0-15,-25 0 0,24 0-1,1 0 1,0-24-1,-25 24 32,25 0 218,0 0-249,-1 0 15,-24 0 0,25 0 16,0 0-16,0 0-15,-25 0 0,49 0-1,-24 0 188,0 0-141,-25 0 94,25 0 827,0-25 78,-1 25-858,-24 0-110,25-25 251,-25 0-298,0 0 1,0 25 0,0-24 234,0 24-188,-25 0-46,1 0 47,24 24-63,-25 1 0,0 25 16,25-50-16,-25 25-31,25-25 31,0 24 32,-25 1-48,1 0 17,-1-25-17,25 0 16,-50 25 1,25-25-32,1 0 15,24 0 1,-25 0-16,0 0 15,0 25 1,-24-25 15,49 0-15,-25 0-16,25 0 15,-50 0-15,50 0 16,-25 0 15,25 0 0,-49 0-15,49 0-16,-25 0 16,25 0-1,-50 0 1,50 0-1,-25 0 1,25 0 0,-49 0 15,49 0-16,-25 0 32,25 0-31,-50 0-1,50 0-15,-24 0 16,24 0 0,-50 0-16,50 0 15,-25 0-15,25 0 16,-49 0-1,49 0 1,-25 0-16,25 0 16,-25 0-1,0 0-15,0 0 16,25 0-1,-24 0 1,-1 0-16,0 0 16,-25 0 15,50 0-16,-24 0 1,24 0 0,-50 0-1,50 0-15,-25 0 16,25 0-16,-49 0 15,49 0-15,-25 0 16,-25 0 0,50 0-16,-25 0 15,1 0 1,-1 0-16,25 0 15,-25 0-15,0 0 16,0 0-16,25 0 16,-25 0-16,1 0 15,-1 0-15,25 0 47,-25 0-31,25 0-1,-50 0-15,50 0 16,-99 0-16,74 0 15,-24 0-15,49 0 63,-25 0-63,25 0 15,-25 0-15,0 0 16,1 0 0,-1 0-1,0 25 16,0-1-15,0-24 46,1 0-30,24 0-32,-25 0 15,25 0-15,-50 0 16,50 0-1,-25 0 1,25 0-16,-49 0 16,24 0 15,0 0 62,0 0 1,25 0-78,-24 0-1,-1 0 16,0 0-31,25 0 16,-25 0 0,0 0 30,-24 0-14,24 0 14,0 0 17,0 0-48,25 0 1,-49 0 93,24-24-62,0 24-16,-25 0-15,26 0-16,-1-25 15,0 0 173,25 0-95,0 25-15,0-25-47,0 0 47,0 1-31,25 24 0,0-25-31,-1 25 15,-24-25-16,25 25 1,0 0 31,0 0-16,-25 0-31,25 0 31,0 0-15,-1 0 15,-24 0-15,25 0-1,0 0 32,0 0-31,-25 0-16,25 0 15,-1 0 1,1 0 15,-25 0-15,25 0-1,0 0 1,0 0-1,-25 0 17,24 0-32,1 0 15,0 0-15,-25 0 16,25 0-16,0 0 15,-1 0-15,-24 0 16,25 0 15,0 0-15,0 0-16,-25 0 15,25 0 1,-1 0 0,1 0-1,0 0 1,0 0-16,0 0 47,-25 0-16,24 0-31,1 0 15,0 0 1,-25 0 31,25 0-32,0 0 1,-1 0-16,-24 0 0,25 0 16,0 0 30,0 0-30,-25 0 0,25 0-1,24 0 16,-24 0-15,-25 0 0,25 0-1,0 0-15,-1 0 16,-24 0-16,25 0 31,0 0-15,0 0-1,-25 0 1,25 0-16,0 0 15,-25 0-15,24 0 16,1 0 0,0 0-16,-25 0 15,25 0 1,0 0-1,-1 0 17,-24 0-17,25 0 1,0 0-16,0 0 15,-25 0-15,25 0 16,-1 0-16,1 0 16,-25 0-16,25 0 15,0 0-15,0 0 16,-25 0-16,24 0 15,26 0-15,-25 0 16,-25 0 0,25 0-16,-1 0 15,1 0-15,-25 0 16,25 0-16,0 0 15,0 0 1,-25 0 15,24 0-15,1 0 15,0 0 0,-25 0-15,25 0-1,0 0 1,-25 0 0,24 0-1,1 0-15,0 0 16,-25 0-1,25 0 1,0 0 0,-1 0-1,-24 0-15,25-25 16,0 25-1,0 0 1,-25 0 0,25 0 15,0 0-16,-1 0 17,-24 0-17,25 0 16,0 0-15,0 0 0,-25 0-1,25 0 1,-1 0-1,1 0 17,-25 0 14,25 0-30,0 0 0,0 0-16,-25 0 31,24 0 16,1 0-32,25-25-15,-50 25 421,0 0-389,0 25-32,0-25 15,0 25 32,0-25 62,0 50-93,0-50-1,-25 0 1,25 24 0,-25-24-16,-24 0 15,49 0-15,-100 0 16,76 0-16,-26 25 15,25-25-15,-74 0 16,74 0-16,-25 0 16,-24 0-16,24 0 15,26 0-15,-1 0 16,0 0-16,-25 0 15,26 0 1,24 0 0,-25 0-1,0 0-15,0 0 16,25 0-16,-25 0 31,1 0-31,-1 0 16,25 0-16,-25 0 15,0 0-15,-74 0 16,25-25-16,49 25 15,0 0-15,0 0 16,25 0-16,-25 0 16,1 0-16,-1 0 15,25 0 1,-25 0-16,0 0 15,0 0-15,25 0 16,-49 0-16,24 0 16,0-24-16,0 24 31,0 0-16,-24 0-15,-1 0 16,50 0 0,-25 0-16,25 0 15,-49 0-15,49 0 16,-25 0 15,25 0-31,-99 0 16,49 0-16,1 0 15,24 0-15,-74 0 16,49 0-16,0 0 15,26 0 32,-1 0-31,0 0-16,25 0 15,-25 0 1,25 0 46,-49 0-62,49 0 16,-25 0 46,-25 0-46,50 0-16,-49-25 16,-100 25-16,49 0 15,1-25-15,25 25 16</inkml:trace>
  <inkml:trace contextRef="#ctx0" brushRef="#br0" timeOffset="9128.522">9922 7491 0,'0'0'468,"25"0"-437,-25 0-16,24 0 1,1 25 0,0-25-1,0 0 16,0 0-15,0 0 0,-25 0-16,24 0 15,-24 0-15,50 25 16,-50-25-1,25 0-15,0 0 16,-1 0-16,-24 0 16,25 0-16,0 0 15,25 0-15,-50 0 16,24 0-1,1 0 1,-25 0-16,50 0 16,-1 24-16,-24 1 15,25-25 1,-50 0-1,25 0-15,-25 0 16,49 0-16,-49 0 16,25 0-16,-25 0 15,50 0-15,-50 0 16,24 0-16,-24 0 15,50 0-15,-25 0 16,0 0-16,24 0 16,-49 0-16,25 0 15,0 0-15,-25 0 16,25 0-16,-1 0 15,1 0-15,-25 0 16,50 0-16,-25 0 16,-1 0-16,-24 0 15,25 0 1,0 0 15,0 0-31,-25 0 16,25 0-16,24 0 15,-24 0-15,0 0 16,0 0-16,0 0 15,-25 0-15,24 0 16,1 0 0,-25 0-16,25 0 15,0 0-15,0 0 16,-25 0-16,24 0 15,51 0-15,-75 0 16,49 0-16,-49 0 16,25 0-16,-25 0 15,50 0-15,-50 0 16,25 0-16,-1 0 15,26 0-15,-25 0 16,0 0-16,-1 0 16,1 0-16,0 0 15,0 0 1,-25 0-16,25 0 15,-1 0 1,1 0-16,-25 0 16,25 0-16,0 0 15,0 0-15,24 0 16,-24 0-16,0 0 47,-25 0-32,50 0 1,-50 0-16,24-25 15,26 25 48,-50 0-32,25 0 16,-25 0-47,49 0 31,-49 0-31,25 0 16,-25 0 15,50 0 0,-50 0-15,25 0-1,-25 0-15,49 0 16,-24-24-16,0 24 15,0 0 32,-25 0-16,24 0-15,1 0 15,0-25 16,-25 25 47,25-25-79,-25 25 313,0-50-281,0 26-16,-25-1 31,0-25-46,25 50 15,-49-25 0,-1 1 0,25 24-31,0-25 32,25 25 30,-24 0-62,-1 0 16,0 0-16,25 0 15,-25 0 1,0 0-1,1 0 1,24 0-16,-25 0 16,0 0-16,0 0 15,-24-25-15,-1 25 16,25 0-1,0 0 32,25 0-31,-25 0-16,-49 0 15,49 0-15,0 0 16,1 0-16,24 0 16,-50 0-1,25 0 1,0 0-1,25 0 1,-24 0-16,-1 0 16,0 0-16,25 0 46,-25 0-30,0 0 0,1 0-16,24 0 15,-25 0-15,0 0 16,25 0-16,-25 0 31,0 0-15,1 0-1,24 0-15,-25 0 16,0 0-16,0 0 15,-49 0-15,24 0 16,25 0 15,1 0-15,24 0-1,-25 0 1,0 0 0,0 0-16,25 0 15,-25 0-15,1 0 16,-1 0-16,0 25 15,-50-25-15,51 0 47,-1 0-31,25 0-16,-25 0 15,-74 0-15,99 0 16,-25 0 0,0 0-1,0 0 16,1 0-31,-1 0 32,0 0-17,25 0 1,-50 25-16,26-25 15,-1 0-15,0 0 16,0 0-16,0 0 16,-24 0-16,49 0 15,-75 0 16,51 0-15,24 0 78,-25 0-79,0 0 79,0 0-79,-24 0 17,24 0-17,25 0 1,-50 0 31,50 0-1,-25 0-30,25 0 0,-49 24 62,49-24-63,-25 0-15,25 0 16,-25 25 62,0-25-63,1 0 1,24 25 31,0 0-32,-25 0 1,0-25-16,25 24 31,0 26 234,25-25-249,-25-25 15,49 0-31,-24 0 16,0 0-1,0 0-15,-25 0 16,25 0-16,-1 0 16,1 0-16,-25 0 15,25 0-15,0 25 16,24-25-16,-49 0 15,25 0 1,0 0-16,0 0 16,-25 0-16,25 0 15,24 0-15,1 0 16,-25 0-16,-1 0 15,-24 0-15,50 0 16,-25 0-16,24 0 16,-24 0-16,25 0 15,-25 0-15,-1 0 16,-24 0-16,25 0 15,0 0-15,0 0 16,-25 0 0,25 0-16,-1 0 15,1 0-15,0 0 16,25 0-16,-26 0 15,26 0-15,-50 0 16,25 0-16,25 0 16,-50 0 15,24 0-16,1 0-15,0 0 16,74 0-16,-24 0 16,-26 0-16,-24 0 15,0 0-15,-25 0 31,25 0-15,-1 0-16,1 0 16,0 0-16,0 0 15,24 0-15,-49 0 16,25 0-16,0 0 31,0 0 0,-25 0-31,25 0 16,-1 0-1,-24-25 1,25 25-16,0 0 16,0 0-16,-25 0 15,25 0-15,-1 0 16,1 0-16,0-25 15,0 25-15,0-25 16,-1 25-16,-24 0 16,25 0-16,0 0 15,0 0-15,-25-25 16,25 25-16,0 0 15,-1 0 1,-24 0 0,25 0-1,0-24 16,0 24 16,-25 0-47,25 0 16,-1 0-16,1 0 15,-25-25-15,25 0 16,-25 25 124,0 0-93,0 0-47,0 0 16,-50 0-16,50 0 15,-99 0-15,74 0 16,1 0-16,-1 0 16,-75 0-1,51-25-15,24 25 16,0 0-1,25 0-15,-49 0 16,49 0-16,-100 0 16,51 0-16,-1 0 15,1 0-15,-1 0 16,-49 0-16,99 0 15,-25 0-15,0 0 16,25 0-16,-25 0 16,1 0-16,-1 0 15,25 0-15,-50 0 16,25 0-16,1 0 15,-26 0-15,25 0 16,0 0-16,-24 0 16,-51 0-16,76 0 15,-1 0-15,0 0 16,25 0-16,-25 0 15,0 0 1,1 0 0,24 0-1,-25 0-15,0 0 16,0 0 62,25 0-78,-49 0 15,24 0-15,0 0 78,25 0-62,-25 0-16,0 0 16,1 0-1,-1 25 1,25-25 280,0 0-296,25 0 16,-25 0-16,49 0 15,-49 0-15,50 0 16,-1 0-16,1 0 16,0 0-1,-26 0-15,26 0 16,-25 0-16,0 0 15,-25 0-15,24 0 16,26 0-16,-25 0 16,49 0-16,-49 0 15,50 0-15,-75 0 16,49 0-16,-49 0 15,25 0-15,-25 0 16,25 0 15,0 0-15,-1 0-16,-24 0 15,25 0-15,0 0 16,0 0 31,-25 0-47,25 0 15,-1 0 1,1 0 0</inkml:trace>
  <inkml:trace contextRef="#ctx0" brushRef="#br0" timeOffset="16279.931">10344 7466 0,'0'-25'280,"24"25"-280,-24 0 16,25 0-16,50 0 16,-26 0-16,-24 0 15,25 0-15,-1 0 16,-24 0-16,-25 0 15,25 0-15,0 0 16,-1 0-16,-24 0 16,25 0-16,0 0 15,25 0 1,-50 0-16,24 0 15,1 0-15,0 25 16,0-25-16,0 0 16,-1 0-16,-24 0 15,25 0 1,-25 0 155,0 0-155,-74 0 0,49 0-16,0 0 0,0 0 15,-49 0 1,49 0-16,0 0 15,1 25 1,24-25 0,-50 0 15,50 0 47,-25 0-63,25 0-15,-49 0 16,49 0 0,-25 0-16,-50 0 15,26 0-15,24 0 16,0 0-1,25 0-15,-49 0 16,-51-25-16,51 25 16,24 0-16,-25 0 15,50-25 204,0 25-173,0 0-30,25 0-16,-25 0 16,25 0-1,0 0-15,24 0 16,1 0-16,0 0 15,-50 0-15,49 0 16,-49 0-16,75 0 16,-26 0-16,1 0 15,-1 0-15,26 0 16,-50 0-16,24 0 15,1 0-15,-1 0 16,26 0-16,-75 0 16,25 0-16,24 0 15,-49 0 16,25 0-31,0 0 16,24 25-16,1-25 16,-25 0-16,0 0 15,24 0-15,-49 0 16,25 0-16,0 0 15,0 0-15,-25 0 16,25 0-16,24 0 16,-24 0-16,49 0 15,-24 0 1,49 0-16,-24 0 15,24 0-15,-50 0 16,-24 0-16,0 0 16,49 0-16,-49 0 15,-25 0-15,25 0 16,0 0-16,0 0 15,-25 0 1,24 0 46,1 0-30,0 0-17,-25 0 1,25 0-1,0 0 1,0 0-16,-25 0 16,49 0-16,-24 0 15,0 0 1,24 0-16,-24 0 15,0 0 1,0 0 0,0 0-16,-1 0 46,-24 0 32,50 0-46,-50 0-1,25 0-16,-25 0-15,49 0 16,-49 0-16,25 0 16,-25 0 233,0 0-233,0 0-1,0 0-15,-25 0 16,1 0-16,-1 25 16,0 0-16,-25-25 15,50 0 1,-24 0-16,-1 0 31,0 0-31,0 0 16,25 0-16,-25 0 15,1 0-15,-26 0 16,0 25-16,26-25 31,-1 0-15,25 0-1,-50 0-15,50 0 187,0 0-171,0 0 0,25 0-1,0 0-15,-25 0 16,25 0-16,-25 0 15,24 0-15,1 0 16,0 0-16,-25 0 16,25 0-16,0 0 15,-1 0-15,-24 0 16,25 0-1,0 0 17,0-25 170,-25 25-186,-25-25-16,-25 0 16,26 0-16,-1 25 15,-25-24-15,1-1 16,-1 25-16,-25-25 15,1 25-15,49-25 16,-24 25-16,24 0 16,25 0 124,0 0-124,0 0-16,0 0 15,49 0-15,26 0 16,-1-25-16,-24 25 15,0 0-15,-1 0 16,-24 0-16,25-24 16,-26-1-16,26 25 15,-50 0 219,-25 0-234,25 0 16,-74 0-16,-1 0 15,1 0-15,24 25 16,1-25-16,-51 0 16,51 0-16,-1 0 15,50 0 126,0 0-141,25 0 15,-25 0 1,50 0-16,-1 0 15,-24 0-15,49 0 16,-49 0-16,50 0 16,-75 0-16,49 0 15,-49 0 79,-24 0-79,-1 0-15,-149 49 16,75-24-16,24-25 16,1 0-16,24 25 15,-49-25-15,50 0 16,-1 0-16,25 0 15,0 0-15,-24 0 16,49 0-16,-149 25 16,124-25-16,0 0 31,25 0 78,25 0-93,25 0-16,-1 0 15,26 0-15,-1 0 16,-24 0-16,24 0 15,-24 0-15,-25 0 16,-1 0-16,1 0 16,-25 0 93,-25 0-109,-74 49 15,-25-49-15,25 25 16,-50-25-16,100 25 16,-1-25-16,25 0 15,-25 25 79,50-1-79,0-24 1,25 0-16,0 0 16,25 0-16,-1 0 15,51 0-15,-26 0 16,-24 0-16,-26 0 15,1 0-15</inkml:trace>
  <inkml:trace contextRef="#ctx0" brushRef="#br0" timeOffset="31079.777">10021 8012 0,'25'0'203,"0"0"-187,-25 0-16,49 0 15,26 0-15,-26 0 16,1 0-16,0 0 16,24 0-16,-49 0 15,-25 0-15,25 0 47,24 0-31,-24 0-16,-25 0 15,25 0-15,0 0 16,-1 0-1,1 0 17,0 0-32,0 0 15,-25 0-15,49 0 16,-49 0-16,25 0 15,-25 0-15,50 0 16,-50 0 0,25 0 15,-25 0 16,49 0-32,-49 0-15,25 0 16,-25 0-16,50 0 15,-50 0 1,24 0-16,-24 0 16,50 0-16,-50 0 15,25 0 1,24 0-16,-24 0 15,0 0 1,0 0 0,-25 0-1,25 0-15,0 0 16,-1 0-16,1 0 15,0 0-15,49 0 16,-74 0-16,25 0 16,0 0-1,0 0 16,-25 0 1,25 0-1,-1 0 0,1 0-31,-25 0 16,25 0-1,25 0 1,-50 0-16,24 0 15,1 0-15,0 0 16,-25 0-16,25 0 16,0 0-16,-1 0 15,-24 0 1,25 0-1,0 0 1,0 25 0,24-25-1,-49 0 1,25 0-1,-25 0 1,50 0 0,-50 0-16,25 25 15,24-25-15,-49 0 16,50 0-16,-1 0 15,-24 24-15,0 1 16,0-25 15,0 0 47,-25 0-31,25 0-31,24 0-1,-49 0-15,50 0 16,-50-25-16,25 25 47,-25 0-32,49 0 531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8-06T08:04:26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12502 12154 0,'0'-25'140,"-25"1"-124,25-1-1,-25 25-15,-25 0 16,50 0 0,-49-25-16,-1 0 15,25 0-15,-24 25 16,24-24-16,-25 24 15,1 0-15,24-25 16,0 0-16,-25 25 16,1-25-1,-26 0-15,51 25 16,-26-24-16,0 24 15,-74-25-15,25 0 16,50 25-16,-26-25 16,1 25-16,49 0 15,-25-25 1,26 25-1,24 0 1,-100-24-16,51-1 16,-26 25-16,-24 0 15,74 0-15,-24-25 16,24 25-1,-50-25 17,1 0-17,74 25 16,-50 0-15,1 0-16,24 0 16,-25 0-16,-49-24 15,74-26-15,-24 50 16,-1 0-16,25 0 15,1-25-15,-1 25 16,0-25-16,0 25 16,25 0-1,-49-24-15,-26 24 16,25-25-16,1 25 15,-26 0-15,26 0 16,49 0 15,-25 0-15,0 0-16,0 0 15,25 0-15,-99-25 16,74 0 0,-24 25-16,-1 0 15,25 0 1,1-25-16,-26 25 31,50 0-15,-25 0-16,25 0 15,-74 0-15,24 0 16,25 0-16,-49 0 15,0 0-15,24 0 16,0-24-16,-24 24 16,-1 0-16,51 0 15,-1 0-15,-50 0 16,26 0-16,49 0 15,-25 0-15,0 0 16,0 0-16,-24 0 16,-1 0-16,25 0 15,1 0-15,-76 0 16,51 0-16,24 0 15,0 0-15,25 0 16,-25 0 0,-24 0-16,-75 0 15,49 0-15,26 0 16,-26 0-16,1 0 15,24 0-15,-24 0 16,-25 0-16,49 0 16,0 0-16,1 0 15,-26 0-15,26 0 16,24 0-16,0 0 15,0 0-15,1 0 16,-1 0-16,25 0 16,-25 0-16,0 0 15,-148 24-15,98-24 16,25 0-16,-49 0 15,25 0-15,-25 0 16,49 0-16,0 0 16,26 0-16,-1 0 15,0 0-15,25 0 16,-99 0-16,49 0 15,-99 25-15,1 0 16,48-25 0,-49 0-16,1 0 15,48 0-15,26 25 16,24-25-16,-49 0 15,25 25-15,-1-1 16,26 1-16,-26-25 16,-49 0-16,50 0 15,-100 25-15,50-25 16,-49 25-16,73 0 15,1-1-15,50-24 16,24 0 0,0 25-16,0-25 15,25 0 1,-25 0-16,-24 0 15,24 0-15,-74 50 16,49-25-16,25-25 16,0 0-16,1 0 15,-1 0-15,0 24 16,0-24-16,0 25 15,25-25-15,-24 0 32,-1 25-32,0-25 15,-124 50-15,124-50 16,1 0-16,-100 24 15,99-24-15,0 0 16,0 25 15,0-25-31,1 25 16,24-25-16,-25 0 15,-50 0-15,26 25 16,-26 0-16,26-25 16,24 0-16,-50 24 15,51 1 1,-26-25 15,50 0-31,-25 25 16,0 0-16,1-25 15,-1 0-15,0 0 16,-25 0-16,26 25 15,-1-25-15,0 24 16,0-24 0,25 0-16,-25 25 15,1-25 1,-1 0-16,25 0 15,-25 25 1,0 0 0,0-25-16,25 25 15,-24-25-15,-1 0 16,0 49-1,25-49-15,-25 50 32,0-50-17,25 50 1,-24-1-1,24-24 1,0 0 0,0-25-1,0 25 1,0-1-1,0 1-15,0 25 16,0-25 0,0-25-1,0 49-15,24 1 16,1-1-1,-25-24-15,25-25 16,0 25-16,0-25 16,-1 25-1,-24 0-15,25-25 16,0 24-1,0 1-15,24-25 16,-24 25-16,25 0 16,-1-25 30,-24 25-30,25-1 0,-50-24-16,25 0 15,24 25-15,-49-25 16,50 25-1,-25-25 1,-1 0 0,1 0-16,-25 0 15,50 0-15,0 0 16,-50 25-16,24-25 15,1 0-15,0 0 16,-25 0-16,50 25 16,-26-25-16,1 0 15,50 0-15,-1 0 16,0 24-16,-24-24 15,-25 0-15,0 0 32,-25 0-17,49 25-15,-24-25 16,25 0-16,-26 25 15,26-25-15,-25 0 16,0 0-16,24 25 16,-24-25-1,0 0-15,0 0 16,-1 0-16,1 0 15,-25 0-15,25 0 16,0 0 0,0 0-16,0 0 15,-1 0-15,1 0 16,0 0-16,74 25 15,-49 0-15,-25-25 16,-1 0-16,26 0 16,-25 0-16,0 0 15,-1 0-15,1 0 16,25 0-16,24 0 15,25 24-15,-49-24 16,-25 0-16,24 0 16,-24 0-16,0 0 15,0 0 1,-25 0-16,49 0 15,26 25-15,-26 0 16,26 0-16,-1-25 16,-24 0-16,0 0 15,24 0-15,-49 0 16,24 0-16,1 0 15,24 0-15,50 0 16,-49 0 0,-1 0-16,-24 0 15,-25 0-15,24 0 16,-24 0-16,25 0 15,49 0-15,0 0 16,25 0-16,0 0 16,-25 0-16,25 0 15,-24 0-15,-51 0 16,1 0-16,-25 0 15,24 0-15,1 0 16,49 0-16,-24 0 16,-1 0-16,25 0 15,-24 0-15,-1 0 16,0 0-16,1 0 15,-50 0-15,24 0 16,26 0-16,-1 0 16,75 0-16,-50 0 15,50 0-15,-50 0 16,0 0-16,-24 0 15,-1 0-15,1 0 16,49 0 0,-50 0-16,25 0 15,100 0-15,-26 0 16,26 0-16,-26 0 15,26-25-15,-50 25 16,-50 0-16,0 0 16,-24 0-16,49 0 15,0 0-15,0-25 16,0 0-16,49 1 15,-24 24-15,25 0 16,-75-25-16,-49 25 16,-1 0-16,-49-25 15,50 25-15,-50 0 16,25 0-16,24 0 15,50-25-15,25 25 16,0-25-16,25 25 16,-50-25-16,-74 25 15,25-24-15,-50 24 16,49 0-16,-49-25 15,25 25 1,0 0 0,25-25-16,-1 0 15,-24 25-15,25-25 16,-25 1-16,-1-1 15,51 0-15,-26 0 16,-49 25-16,50-49 16,-25 49-16,0-25 15,-1 0 1,1 25-1,-25-25-15,25 25 16,0-49-16,0 24 16,-1 0-16,26-25 15,-25 26-15,0-1 16,-25 0-1,24 25 1,-24-25 0,0 25-16,0-49 15,0 24 1,0 25-1,0-25 1,0 0-16,0 0 16,0 25-16,0-24 15,0-1 1,0 0-16,0 25 15,0-50-15,0 26 16,0-1-16,-24 25 16,-1-25-1,25 0-15,-50 0 16,50 25-1,-25-25-15,1 1 16,-51-1-16,75 0 16,-74 0-16,74-24 15,-25 49 1,0-25-16,0 25 15,1-25-15,-51-25 16,1 50-16,-1-49 16,-49-1-16,25 25 15,0-49-15,49 74 16,1-25-16,24 0 15,25 25 1,-25 0 0,-49-24-1,74 24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69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98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502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2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37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825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767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442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86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95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8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7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02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68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05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AFC8D5-CF43-4A16-AB81-5AFF94B660D7}" type="datetimeFigureOut">
              <a:rPr lang="en-IN" smtClean="0"/>
              <a:pPr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229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customXml" Target="../ink/ink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ultimatecourses.com/blog/everything-about-custom-filters-in-angular-js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hyperlink" Target="https://getbootstrap.com/docs/4.4/getting-started/introduction/" TargetMode="Externa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A5A1-193B-416E-95DD-4D1DA9DC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15430"/>
            <a:ext cx="8825658" cy="1081721"/>
          </a:xfrm>
        </p:spPr>
        <p:txBody>
          <a:bodyPr/>
          <a:lstStyle/>
          <a:p>
            <a:r>
              <a:rPr lang="en-US" sz="5400" dirty="0"/>
              <a:t>Angular UI Development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5B496-2E07-4DEB-A7B1-F491856E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616424"/>
          </a:xfrm>
        </p:spPr>
        <p:txBody>
          <a:bodyPr/>
          <a:lstStyle/>
          <a:p>
            <a:r>
              <a:rPr lang="en-US" dirty="0"/>
              <a:t>Debojyoti </a:t>
            </a:r>
            <a:r>
              <a:rPr lang="en-US" dirty="0" err="1"/>
              <a:t>majumder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AAC4-4AC7-44DB-B024-735806A5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3806"/>
          </a:xfrm>
        </p:spPr>
        <p:txBody>
          <a:bodyPr/>
          <a:lstStyle/>
          <a:p>
            <a:r>
              <a:rPr lang="en-US" dirty="0"/>
              <a:t>Angular CLI 6.0.0 –new commands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4636F9-5BF8-4242-8434-9FEEE61B0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26525"/>
            <a:ext cx="10738813" cy="539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8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A6C2-30B4-4A0A-B46C-F92FE4B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19" y="452718"/>
            <a:ext cx="9574316" cy="783654"/>
          </a:xfrm>
        </p:spPr>
        <p:txBody>
          <a:bodyPr/>
          <a:lstStyle/>
          <a:p>
            <a:r>
              <a:rPr lang="en-US" dirty="0"/>
              <a:t>Example 4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921A12-4E20-4E66-BD66-B0ED21B79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19" y="1236663"/>
            <a:ext cx="9392322" cy="5511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D2BE6-2E8B-402D-AA01-DA5A3493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36372"/>
            <a:ext cx="5473521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973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9E9D-7FCA-4FE5-9D26-06C217F2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6381"/>
          </a:xfrm>
        </p:spPr>
        <p:txBody>
          <a:bodyPr/>
          <a:lstStyle/>
          <a:p>
            <a:r>
              <a:rPr lang="en-US" dirty="0"/>
              <a:t>Example 5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5E28E-CB4B-47B1-A461-8E1FB8DD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733" y="1300163"/>
            <a:ext cx="9058686" cy="5293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53D45-4F81-48BE-A916-B8F8DAA6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06" y="1300163"/>
            <a:ext cx="5743976" cy="51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251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C3E3-3766-4507-90AA-4309D693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: </a:t>
            </a:r>
            <a:r>
              <a:rPr lang="en-US" dirty="0">
                <a:solidFill>
                  <a:srgbClr val="00B0F0"/>
                </a:solidFill>
              </a:rPr>
              <a:t>*</a:t>
            </a:r>
            <a:r>
              <a:rPr lang="en-US" dirty="0" err="1">
                <a:solidFill>
                  <a:srgbClr val="00B0F0"/>
                </a:solidFill>
              </a:rPr>
              <a:t>ngSwitch</a:t>
            </a:r>
            <a:r>
              <a:rPr lang="en-US" dirty="0"/>
              <a:t> directive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39C2-6E05-471B-9B4C-86DC5B5E7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2434"/>
            <a:ext cx="8946541" cy="4805965"/>
          </a:xfrm>
        </p:spPr>
        <p:txBody>
          <a:bodyPr/>
          <a:lstStyle/>
          <a:p>
            <a:r>
              <a:rPr lang="en-US" dirty="0" err="1"/>
              <a:t>ngFor</a:t>
            </a:r>
            <a:r>
              <a:rPr lang="en-US" dirty="0"/>
              <a:t> one of the structural directive in angular.</a:t>
            </a:r>
            <a:endParaRPr lang="en-IN" dirty="0"/>
          </a:p>
          <a:p>
            <a:r>
              <a:rPr lang="en-IN" dirty="0" err="1"/>
              <a:t>NgFor</a:t>
            </a:r>
            <a:r>
              <a:rPr lang="en-IN" dirty="0"/>
              <a:t> is a directive that iterates over collection of data.</a:t>
            </a:r>
          </a:p>
          <a:p>
            <a:r>
              <a:rPr lang="en-IN" dirty="0"/>
              <a:t>It is used to customize data display.</a:t>
            </a:r>
          </a:p>
          <a:p>
            <a:r>
              <a:rPr lang="en-IN" dirty="0" err="1"/>
              <a:t>NgFor</a:t>
            </a:r>
            <a:r>
              <a:rPr lang="en-IN" dirty="0"/>
              <a:t> can be used with asterisk(*) or template directive or template tag.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6195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CF79-8C63-4B6D-909E-BB357417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6896"/>
            <a:ext cx="9404723" cy="882203"/>
          </a:xfrm>
        </p:spPr>
        <p:txBody>
          <a:bodyPr/>
          <a:lstStyle/>
          <a:p>
            <a:r>
              <a:rPr lang="en-US" dirty="0"/>
              <a:t>Example - 1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9B42C-EC8E-4F1F-865C-2E7DC1F25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159099"/>
            <a:ext cx="10648661" cy="54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459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F062-4FD8-4223-B025-3D71B082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96" y="1777935"/>
            <a:ext cx="9404723" cy="938200"/>
          </a:xfrm>
        </p:spPr>
        <p:txBody>
          <a:bodyPr/>
          <a:lstStyle/>
          <a:p>
            <a:r>
              <a:rPr lang="en-US" sz="3600" dirty="0"/>
              <a:t>About: Component Interaction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3DC2-3937-4A50-950B-2356742D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6" y="3149352"/>
            <a:ext cx="9404723" cy="2893640"/>
          </a:xfrm>
        </p:spPr>
        <p:txBody>
          <a:bodyPr/>
          <a:lstStyle/>
          <a:p>
            <a:r>
              <a:rPr lang="en-US" dirty="0"/>
              <a:t>Some of the situation a component needs to communicate or interact with other component.</a:t>
            </a:r>
          </a:p>
          <a:p>
            <a:r>
              <a:rPr lang="en-US" dirty="0"/>
              <a:t>The parent component might send some data to child component and vise-versa.</a:t>
            </a:r>
          </a:p>
          <a:p>
            <a:r>
              <a:rPr lang="en-US" dirty="0"/>
              <a:t>How do the component interact :: @Input() and @Output() decorators.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31519B-DC07-4ACA-BBF0-F268976AAE25}"/>
              </a:ext>
            </a:extLst>
          </p:cNvPr>
          <p:cNvSpPr txBox="1">
            <a:spLocks/>
          </p:cNvSpPr>
          <p:nvPr/>
        </p:nvSpPr>
        <p:spPr>
          <a:xfrm>
            <a:off x="2162122" y="484318"/>
            <a:ext cx="8825657" cy="8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Component Interaction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593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DFAE-4119-4AC8-AD44-0F44712A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3958"/>
          </a:xfrm>
        </p:spPr>
        <p:txBody>
          <a:bodyPr/>
          <a:lstStyle/>
          <a:p>
            <a:r>
              <a:rPr lang="en-US" sz="2800" dirty="0"/>
              <a:t>Component interaction between Parent and child component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4FF222-ED11-47DE-B1BE-597FE3C8A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58345"/>
            <a:ext cx="9404722" cy="46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00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97EC-6481-49F0-A6E5-FBE633D7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09" y="149459"/>
            <a:ext cx="9508940" cy="70950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Example 1 : Parent component = </a:t>
            </a:r>
            <a:r>
              <a:rPr lang="en-US" sz="2400" dirty="0" err="1"/>
              <a:t>AppComponent</a:t>
            </a:r>
            <a:r>
              <a:rPr lang="en-US" sz="2400" dirty="0"/>
              <a:t> (sender)</a:t>
            </a:r>
            <a:br>
              <a:rPr lang="en-US" sz="2400" dirty="0"/>
            </a:br>
            <a:r>
              <a:rPr lang="en-US" sz="2400" dirty="0"/>
              <a:t>                     child component    = </a:t>
            </a:r>
            <a:r>
              <a:rPr lang="en-US" sz="2400" dirty="0" err="1"/>
              <a:t>TestComponent</a:t>
            </a:r>
            <a:r>
              <a:rPr lang="en-US" sz="2400" dirty="0"/>
              <a:t>  (receiver)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EE373-0FB5-495A-A4F7-308B1E6F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9" y="1076431"/>
            <a:ext cx="10818252" cy="50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65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14EB-4F93-4C5D-84F3-5F469937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90" y="195140"/>
            <a:ext cx="9404723" cy="1466234"/>
          </a:xfrm>
        </p:spPr>
        <p:txBody>
          <a:bodyPr/>
          <a:lstStyle/>
          <a:p>
            <a:r>
              <a:rPr lang="en-US" sz="2800" dirty="0"/>
              <a:t>Example 1</a:t>
            </a:r>
            <a:br>
              <a:rPr lang="en-US" sz="2800" dirty="0"/>
            </a:br>
            <a:r>
              <a:rPr lang="en-US" sz="2800" dirty="0"/>
              <a:t>Way - 1</a:t>
            </a:r>
            <a:br>
              <a:rPr lang="en-US" sz="2800" dirty="0"/>
            </a:br>
            <a:r>
              <a:rPr lang="en-US" sz="3600" dirty="0"/>
              <a:t>One way to receive parent data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9C431-D862-4760-A066-CFB51C63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69" y="1790163"/>
            <a:ext cx="9813701" cy="46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443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DF2E-AADC-4C23-8A39-FFD2B5CB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03031"/>
            <a:ext cx="10481235" cy="1506828"/>
          </a:xfrm>
        </p:spPr>
        <p:txBody>
          <a:bodyPr/>
          <a:lstStyle/>
          <a:p>
            <a:r>
              <a:rPr lang="en-US" sz="3200" dirty="0"/>
              <a:t>Example 1</a:t>
            </a:r>
            <a:br>
              <a:rPr lang="en-US" sz="3200" dirty="0"/>
            </a:br>
            <a:r>
              <a:rPr lang="en-US" sz="2800" dirty="0"/>
              <a:t>Way - 2</a:t>
            </a:r>
            <a:br>
              <a:rPr lang="en-US" sz="2800" dirty="0"/>
            </a:br>
            <a:r>
              <a:rPr lang="en-US" sz="2800" dirty="0"/>
              <a:t>Another way to receive parent data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73BCC4-C971-4418-BFB2-75EA8D0FF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7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9C42-981A-4E55-937C-A3AD3AEF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38" y="143625"/>
            <a:ext cx="11421393" cy="951079"/>
          </a:xfrm>
        </p:spPr>
        <p:txBody>
          <a:bodyPr/>
          <a:lstStyle/>
          <a:p>
            <a:r>
              <a:rPr lang="en-US" sz="2800" dirty="0"/>
              <a:t>Example 2  :  Part 1 (Using Events)</a:t>
            </a:r>
            <a:br>
              <a:rPr lang="en-US" sz="2800" dirty="0"/>
            </a:br>
            <a:r>
              <a:rPr lang="en-US" sz="2800" dirty="0"/>
              <a:t>Child component (</a:t>
            </a:r>
            <a:r>
              <a:rPr lang="en-US" sz="2800" dirty="0" err="1"/>
              <a:t>TestComponent</a:t>
            </a:r>
            <a:r>
              <a:rPr lang="en-US" sz="2800" dirty="0"/>
              <a:t>) </a:t>
            </a:r>
            <a:r>
              <a:rPr lang="en-US" sz="2800" dirty="0">
                <a:sym typeface="Wingdings" panose="05000000000000000000" pitchFamily="2" charset="2"/>
              </a:rPr>
              <a:t> Parent (</a:t>
            </a:r>
            <a:r>
              <a:rPr lang="en-US" sz="2800" dirty="0" err="1">
                <a:sym typeface="Wingdings" panose="05000000000000000000" pitchFamily="2" charset="2"/>
              </a:rPr>
              <a:t>AppComponent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1FC32-3623-4D77-88D4-5FD6A762F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722" y="1210614"/>
            <a:ext cx="11238719" cy="5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4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0BD4-BBA6-46DA-880A-5F058422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54546"/>
            <a:ext cx="9404723" cy="759854"/>
          </a:xfrm>
        </p:spPr>
        <p:txBody>
          <a:bodyPr/>
          <a:lstStyle/>
          <a:p>
            <a:r>
              <a:rPr lang="en-US" dirty="0"/>
              <a:t>Naming guidelines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FAC5-E416-464B-A24C-41AF91047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6" y="1094704"/>
            <a:ext cx="11256134" cy="56087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“AngularJS” to describe versions 1.x or earlier.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“Angular” to describe versions 2.0.0 and later.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the version numbers like “Angular 4.0”  or “Angular 2.4” only when we need to talk about a specific release.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Otherwise try to use “Angular” word to describe any version of Angular 2 and later.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594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FD4B-83BC-4CCD-853A-FB223034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256409"/>
            <a:ext cx="9404723" cy="706381"/>
          </a:xfrm>
        </p:spPr>
        <p:txBody>
          <a:bodyPr/>
          <a:lstStyle/>
          <a:p>
            <a:r>
              <a:rPr lang="en-US" sz="2800" dirty="0"/>
              <a:t>Example 2 : Part 2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16C60-5629-49DA-8E0B-3240F70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9" y="846880"/>
            <a:ext cx="11464322" cy="57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89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DABD4-BC4D-4A7A-BB1C-EE915D80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5" y="2248301"/>
            <a:ext cx="10313290" cy="11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148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292EA-E48D-41F9-8EA2-B15BC5A3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347787"/>
            <a:ext cx="9850171" cy="4782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FB518-B3F9-45D7-80C7-9F0E53B8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3502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:- #1 : Expected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81522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D665-C61C-42C5-8075-B7C3F334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8020"/>
            <a:ext cx="9404723" cy="732138"/>
          </a:xfrm>
        </p:spPr>
        <p:txBody>
          <a:bodyPr/>
          <a:lstStyle/>
          <a:p>
            <a:r>
              <a:rPr lang="en-US" dirty="0"/>
              <a:t>Example: #1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86E5D-CCC1-4FC0-8447-DE36DE92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081825"/>
            <a:ext cx="7918340" cy="532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F4E8C-5B7A-4BD3-B737-6AC434CF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83" y="1081824"/>
            <a:ext cx="3554569" cy="2871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A9FE92-E14E-4941-A86B-5471BE5D2716}"/>
                  </a:ext>
                </a:extLst>
              </p14:cNvPr>
              <p14:cNvContentPartPr/>
              <p14:nvPr/>
            </p14:nvContentPartPr>
            <p14:xfrm>
              <a:off x="3527280" y="2607480"/>
              <a:ext cx="1054080" cy="31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A9FE92-E14E-4941-A86B-5471BE5D2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7920" y="2598120"/>
                <a:ext cx="107280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905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00AA-3B3F-4029-8A43-259EFEB1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continues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00B37-0291-4E3B-B19E-BF5B554D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6" y="1853249"/>
            <a:ext cx="8108794" cy="39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925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6390-E055-435F-A5D3-2CE56E47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915B0-A447-4789-8B86-7CE790E5A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0" y="2498501"/>
            <a:ext cx="7602159" cy="29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9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0765-EE03-4224-956B-340E1A90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38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4205F-9942-41B2-A662-4936E0BD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455313"/>
            <a:ext cx="9404723" cy="4996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BDB21B-2908-46E1-A344-0474362E8EDD}"/>
                  </a:ext>
                </a:extLst>
              </p14:cNvPr>
              <p14:cNvContentPartPr/>
              <p14:nvPr/>
            </p14:nvContentPartPr>
            <p14:xfrm>
              <a:off x="705600" y="4089960"/>
              <a:ext cx="3938040" cy="72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BDB21B-2908-46E1-A344-0474362E8E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240" y="4080600"/>
                <a:ext cx="395676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427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BC1B9-F351-46E5-BED1-0E4E390F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721217"/>
            <a:ext cx="9154712" cy="56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68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BA61B-5306-47AE-9D34-E09AF45C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1" y="708339"/>
            <a:ext cx="8464280" cy="46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36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09A9-E1BA-4AE6-A312-C997963F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21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6AF0A-BB3C-4FFD-99FE-3A935210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519707"/>
            <a:ext cx="8098645" cy="4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3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7749-1796-4495-B5AA-E30355C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7868"/>
            <a:ext cx="9404723" cy="860927"/>
          </a:xfrm>
        </p:spPr>
        <p:txBody>
          <a:bodyPr/>
          <a:lstStyle/>
          <a:p>
            <a:r>
              <a:rPr lang="en-US" dirty="0"/>
              <a:t>Why Angular 2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8ED2-E622-479A-B8CD-0DC966BE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5" y="978795"/>
            <a:ext cx="10406129" cy="566670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Performance:</a:t>
            </a:r>
            <a:r>
              <a:rPr lang="en-US" dirty="0">
                <a:latin typeface="+mn-lt"/>
              </a:rPr>
              <a:t>  Angular is 5 times faster compared to AngularJS 1.x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Not Only just performance of angular but it has got other improved features such as-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Improved modularity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Testability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Dependency injection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M</a:t>
            </a:r>
            <a:r>
              <a:rPr lang="en-IN" b="1" dirty="0" err="1">
                <a:latin typeface="+mn-lt"/>
              </a:rPr>
              <a:t>obile</a:t>
            </a:r>
            <a:r>
              <a:rPr lang="en-IN" b="1" dirty="0">
                <a:latin typeface="+mn-lt"/>
              </a:rPr>
              <a:t> Support:  </a:t>
            </a:r>
            <a:r>
              <a:rPr lang="en-IN" dirty="0">
                <a:latin typeface="+mn-lt"/>
              </a:rPr>
              <a:t>By using Angular 2 we can build a single application that works across mobile and desktop devices.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n-lt"/>
              </a:rPr>
              <a:t>C</a:t>
            </a:r>
            <a:r>
              <a:rPr lang="en-IN" b="1" dirty="0" err="1">
                <a:latin typeface="+mn-lt"/>
              </a:rPr>
              <a:t>omponent</a:t>
            </a:r>
            <a:r>
              <a:rPr lang="en-IN" b="1" dirty="0">
                <a:latin typeface="+mn-lt"/>
              </a:rPr>
              <a:t> based development : </a:t>
            </a:r>
            <a:r>
              <a:rPr lang="en-IN" dirty="0">
                <a:latin typeface="+mn-lt"/>
              </a:rPr>
              <a:t>In case of angular 2 ,everything is component, rather you can say that components are the basic building-blocks of angular 2 Application.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			Advantages:: </a:t>
            </a:r>
            <a:r>
              <a:rPr lang="en-US" b="1" dirty="0">
                <a:latin typeface="+mn-lt"/>
              </a:rPr>
              <a:t>Code reuse, Testing </a:t>
            </a:r>
            <a:r>
              <a:rPr lang="en-US" dirty="0">
                <a:latin typeface="+mn-lt"/>
              </a:rPr>
              <a:t>using component is better approach,.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Angular 2 itself, is built using TypeScript,</a:t>
            </a:r>
            <a:r>
              <a:rPr lang="en-US" dirty="0"/>
              <a:t> TypeScript has great support of ECMAScript6 standard.</a:t>
            </a:r>
            <a:endParaRPr 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9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4B5C-3AF2-4679-925D-795F0A3F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277D-B490-49A2-8AC1-0FCA566A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078930"/>
            <a:ext cx="10194008" cy="27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70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C969-AEDD-4E94-BE32-1D8BA951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7EA36-522E-44B9-A88D-04E83EA8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29" y="1972949"/>
            <a:ext cx="8026460" cy="443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835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1644-391D-4CF6-AE02-C8EA597C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F03B1-B295-4CCB-B318-3D8000C0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6" y="2088926"/>
            <a:ext cx="8154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8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D113-D377-4809-BB45-9F1BF12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D9B9D-48B6-4EED-9C8D-DD986452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66" y="2164187"/>
            <a:ext cx="66008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35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E773-2B99-4C03-B751-EC814E93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69E8F-0895-42E8-A872-62E12DBF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4" y="2123471"/>
            <a:ext cx="9404723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590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1E3-0D30-48FC-B71A-D92C3D45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976171"/>
          </a:xfrm>
        </p:spPr>
        <p:txBody>
          <a:bodyPr>
            <a:normAutofit/>
          </a:bodyPr>
          <a:lstStyle/>
          <a:p>
            <a:r>
              <a:rPr lang="en-US" dirty="0"/>
              <a:t>Angular Pipes &amp; Custom pipes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93954-B9AA-4E93-B16F-2BCAC4F7F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9383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F38D-F5E9-4ACA-8AA5-49FDA1D2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1079"/>
          </a:xfrm>
        </p:spPr>
        <p:txBody>
          <a:bodyPr/>
          <a:lstStyle/>
          <a:p>
            <a:r>
              <a:rPr lang="en-US" dirty="0"/>
              <a:t>About : Pipes in Angular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EBBA-92D3-4EEE-8AD1-131B4F26B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403798"/>
            <a:ext cx="9404722" cy="4844602"/>
          </a:xfrm>
        </p:spPr>
        <p:txBody>
          <a:bodyPr/>
          <a:lstStyle/>
          <a:p>
            <a:r>
              <a:rPr lang="en-IN" dirty="0"/>
              <a:t>Angular pipes are the way to write display-value transformations that you can declare in your HTML </a:t>
            </a:r>
            <a:r>
              <a:rPr lang="en-IN" b="1" dirty="0"/>
              <a:t>component</a:t>
            </a:r>
            <a:r>
              <a:rPr lang="en-IN" dirty="0"/>
              <a:t>.</a:t>
            </a:r>
          </a:p>
          <a:p>
            <a:r>
              <a:rPr lang="en-IN" dirty="0"/>
              <a:t> </a:t>
            </a:r>
            <a:r>
              <a:rPr lang="en-IN" b="1" dirty="0"/>
              <a:t>Angular Pipes </a:t>
            </a:r>
            <a:r>
              <a:rPr lang="en-IN" dirty="0"/>
              <a:t>were earlier called </a:t>
            </a:r>
            <a:r>
              <a:rPr lang="en-IN" b="1" dirty="0"/>
              <a:t>filters</a:t>
            </a:r>
            <a:r>
              <a:rPr lang="en-IN" dirty="0"/>
              <a:t> in </a:t>
            </a:r>
            <a:r>
              <a:rPr lang="en-IN" b="1" dirty="0"/>
              <a:t>AngularJS</a:t>
            </a:r>
            <a:r>
              <a:rPr lang="en-IN" dirty="0"/>
              <a:t> and called pipes from </a:t>
            </a:r>
            <a:r>
              <a:rPr lang="en-IN" b="1" dirty="0"/>
              <a:t>Angular 2 onwards</a:t>
            </a:r>
            <a:r>
              <a:rPr lang="en-IN" dirty="0"/>
              <a:t>. The pipe takes the data as </a:t>
            </a:r>
            <a:r>
              <a:rPr lang="en-IN" b="1" dirty="0"/>
              <a:t>input</a:t>
            </a:r>
            <a:r>
              <a:rPr lang="en-IN" dirty="0"/>
              <a:t> and transforms it the desired </a:t>
            </a:r>
            <a:r>
              <a:rPr lang="en-IN" b="1" dirty="0"/>
              <a:t>output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355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8C74-C250-418E-8D35-3E63BACD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6175"/>
            <a:ext cx="10899778" cy="744070"/>
          </a:xfrm>
        </p:spPr>
        <p:txBody>
          <a:bodyPr/>
          <a:lstStyle/>
          <a:p>
            <a:r>
              <a:rPr lang="en-US" dirty="0"/>
              <a:t>About : Pipes in Angular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D1B91-28A8-4E92-AB7D-0875F5D51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6788"/>
            <a:ext cx="11099421" cy="5325037"/>
          </a:xfrm>
        </p:spPr>
        <p:txBody>
          <a:bodyPr>
            <a:normAutofit/>
          </a:bodyPr>
          <a:lstStyle/>
          <a:p>
            <a:r>
              <a:rPr lang="en-US" dirty="0"/>
              <a:t>Pipes transform data before display.</a:t>
            </a:r>
          </a:p>
          <a:p>
            <a:r>
              <a:rPr lang="en-US" dirty="0"/>
              <a:t>Built in pipes include </a:t>
            </a:r>
            <a:r>
              <a:rPr lang="en-US" dirty="0">
                <a:solidFill>
                  <a:srgbClr val="FFFF00"/>
                </a:solidFill>
              </a:rPr>
              <a:t>lowercase ,uppercase ,date ,percent ,decimal ,currency  </a:t>
            </a:r>
            <a:r>
              <a:rPr lang="en-US" dirty="0"/>
              <a:t>etc.</a:t>
            </a:r>
          </a:p>
          <a:p>
            <a:r>
              <a:rPr lang="en-US" dirty="0"/>
              <a:t>How to apply a pipe on a bound property</a:t>
            </a:r>
          </a:p>
          <a:p>
            <a:pPr marL="0" indent="0">
              <a:buNone/>
            </a:pPr>
            <a:r>
              <a:rPr lang="en-US" dirty="0"/>
              <a:t> 				Example :-  </a:t>
            </a:r>
            <a:r>
              <a:rPr lang="en-IN" dirty="0">
                <a:solidFill>
                  <a:srgbClr val="FFFF00"/>
                </a:solidFill>
              </a:rPr>
              <a:t>&lt;td&gt;{{ </a:t>
            </a:r>
            <a:r>
              <a:rPr lang="en-IN" dirty="0" err="1">
                <a:solidFill>
                  <a:srgbClr val="FFFF00"/>
                </a:solidFill>
              </a:rPr>
              <a:t>employee.code</a:t>
            </a:r>
            <a:r>
              <a:rPr lang="en-IN" dirty="0">
                <a:solidFill>
                  <a:srgbClr val="FFFF00"/>
                </a:solidFill>
              </a:rPr>
              <a:t> | uppercase }}&lt;/td&gt;</a:t>
            </a:r>
          </a:p>
          <a:p>
            <a:r>
              <a:rPr lang="en-IN" dirty="0"/>
              <a:t>Pipe character  </a:t>
            </a:r>
            <a:r>
              <a:rPr lang="en-IN" dirty="0">
                <a:solidFill>
                  <a:srgbClr val="FFFF00"/>
                </a:solidFill>
              </a:rPr>
              <a:t>“ | “</a:t>
            </a:r>
          </a:p>
          <a:p>
            <a:endParaRPr lang="en-IN" b="1" dirty="0"/>
          </a:p>
          <a:p>
            <a:r>
              <a:rPr lang="en-IN" dirty="0"/>
              <a:t>We can also chain pipes :</a:t>
            </a:r>
          </a:p>
          <a:p>
            <a:r>
              <a:rPr lang="en-IN" dirty="0"/>
              <a:t>Example :- </a:t>
            </a:r>
            <a:r>
              <a:rPr lang="en-IN" dirty="0">
                <a:solidFill>
                  <a:srgbClr val="FFFF00"/>
                </a:solidFill>
              </a:rPr>
              <a:t>&lt;td&gt;{{ </a:t>
            </a:r>
            <a:r>
              <a:rPr lang="en-IN" dirty="0" err="1">
                <a:solidFill>
                  <a:srgbClr val="FFFF00"/>
                </a:solidFill>
              </a:rPr>
              <a:t>employee.dob</a:t>
            </a:r>
            <a:r>
              <a:rPr lang="en-IN" dirty="0">
                <a:solidFill>
                  <a:srgbClr val="FFFF00"/>
                </a:solidFill>
              </a:rPr>
              <a:t> | </a:t>
            </a:r>
            <a:r>
              <a:rPr lang="en-IN" dirty="0" err="1">
                <a:solidFill>
                  <a:srgbClr val="FFFF00"/>
                </a:solidFill>
              </a:rPr>
              <a:t>date:'dd</a:t>
            </a:r>
            <a:r>
              <a:rPr lang="en-IN" dirty="0">
                <a:solidFill>
                  <a:srgbClr val="FFFF00"/>
                </a:solidFill>
              </a:rPr>
              <a:t>/MM/</a:t>
            </a:r>
            <a:r>
              <a:rPr lang="en-IN" dirty="0" err="1">
                <a:solidFill>
                  <a:srgbClr val="FFFF00"/>
                </a:solidFill>
              </a:rPr>
              <a:t>yyyy</a:t>
            </a:r>
            <a:r>
              <a:rPr lang="en-IN" dirty="0">
                <a:solidFill>
                  <a:srgbClr val="FFFF00"/>
                </a:solidFill>
              </a:rPr>
              <a:t>' | uppercase }}&lt;/td&gt;</a:t>
            </a:r>
          </a:p>
          <a:p>
            <a:r>
              <a:rPr lang="en-IN" dirty="0">
                <a:solidFill>
                  <a:srgbClr val="FFFF00"/>
                </a:solidFill>
              </a:rPr>
              <a:t>Pass Parameters to pipes using colon “ : “</a:t>
            </a:r>
          </a:p>
          <a:p>
            <a:r>
              <a:rPr lang="en-IN" dirty="0">
                <a:solidFill>
                  <a:srgbClr val="FFFF00"/>
                </a:solidFill>
              </a:rPr>
              <a:t>Example :- {{ </a:t>
            </a:r>
            <a:r>
              <a:rPr lang="en-IN" dirty="0" err="1">
                <a:solidFill>
                  <a:srgbClr val="FFFF00"/>
                </a:solidFill>
              </a:rPr>
              <a:t>employee.annualSalary</a:t>
            </a:r>
            <a:r>
              <a:rPr lang="en-IN" dirty="0">
                <a:solidFill>
                  <a:srgbClr val="FFFF00"/>
                </a:solidFill>
              </a:rPr>
              <a:t> | currency:'USD':true:'1.1-3</a:t>
            </a:r>
            <a:r>
              <a:rPr lang="en-IN" dirty="0">
                <a:solidFill>
                  <a:srgbClr val="FFC000"/>
                </a:solidFill>
              </a:rPr>
              <a:t>’ }}</a:t>
            </a:r>
          </a:p>
          <a:p>
            <a:r>
              <a:rPr lang="en-IN" dirty="0"/>
              <a:t>We can also create custom pipes.</a:t>
            </a:r>
          </a:p>
          <a:p>
            <a:endParaRPr lang="en-IN" dirty="0"/>
          </a:p>
          <a:p>
            <a:endParaRPr lang="en-IN" dirty="0">
              <a:solidFill>
                <a:srgbClr val="FFFF00"/>
              </a:solidFill>
            </a:endParaRP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8515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2A83-AF80-4938-9D53-8D6F3B39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43625"/>
            <a:ext cx="9404723" cy="706381"/>
          </a:xfrm>
        </p:spPr>
        <p:txBody>
          <a:bodyPr/>
          <a:lstStyle/>
          <a:p>
            <a:r>
              <a:rPr lang="en-US" dirty="0"/>
              <a:t>Example : #1: Pipes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032C4-2498-4D6C-A0B0-43AA3E28E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030310"/>
            <a:ext cx="11100402" cy="568406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</a:t>
            </a:r>
            <a:r>
              <a:rPr lang="en-IN" sz="8600" dirty="0" err="1">
                <a:solidFill>
                  <a:srgbClr val="FFFF00"/>
                </a:solidFill>
              </a:rPr>
              <a:t>tbody</a:t>
            </a:r>
            <a:r>
              <a:rPr lang="en-IN" sz="8600" dirty="0">
                <a:solidFill>
                  <a:srgbClr val="FFFF0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&lt;tr *</a:t>
            </a:r>
            <a:r>
              <a:rPr lang="en-IN" sz="8600" dirty="0" err="1">
                <a:solidFill>
                  <a:srgbClr val="FFFF00"/>
                </a:solidFill>
              </a:rPr>
              <a:t>ngFor</a:t>
            </a:r>
            <a:r>
              <a:rPr lang="en-IN" sz="8600" dirty="0">
                <a:solidFill>
                  <a:srgbClr val="FFFF00"/>
                </a:solidFill>
              </a:rPr>
              <a:t>="let employee of employees"&gt;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&lt;td&gt;{{ </a:t>
            </a:r>
            <a:r>
              <a:rPr lang="en-IN" sz="8600" dirty="0" err="1">
                <a:solidFill>
                  <a:srgbClr val="00B0F0"/>
                </a:solidFill>
              </a:rPr>
              <a:t>employee.code</a:t>
            </a:r>
            <a:r>
              <a:rPr lang="en-IN" sz="8600" dirty="0">
                <a:solidFill>
                  <a:srgbClr val="00B0F0"/>
                </a:solidFill>
              </a:rPr>
              <a:t> | uppercase }}&lt;/td&gt;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&lt;td&gt;{{ employee.name }} 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&lt;td&gt;{{ </a:t>
            </a:r>
            <a:r>
              <a:rPr lang="en-IN" sz="8600" dirty="0" err="1">
                <a:solidFill>
                  <a:srgbClr val="00B0F0"/>
                </a:solidFill>
              </a:rPr>
              <a:t>employee.gender</a:t>
            </a:r>
            <a:r>
              <a:rPr lang="en-IN" sz="8600" dirty="0">
                <a:solidFill>
                  <a:srgbClr val="00B0F0"/>
                </a:solidFill>
              </a:rPr>
              <a:t> }} 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&lt;td&gt;{{ </a:t>
            </a:r>
            <a:r>
              <a:rPr lang="en-IN" sz="8600" dirty="0" err="1">
                <a:solidFill>
                  <a:srgbClr val="00B0F0"/>
                </a:solidFill>
              </a:rPr>
              <a:t>employee.annualSalary</a:t>
            </a:r>
            <a:r>
              <a:rPr lang="en-IN" sz="8600" dirty="0">
                <a:solidFill>
                  <a:srgbClr val="00B0F0"/>
                </a:solidFill>
              </a:rPr>
              <a:t> | currency:'USD':true:'1.1-3' }}&lt;/td&gt;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&lt;td&gt;{{ </a:t>
            </a:r>
            <a:r>
              <a:rPr lang="en-IN" sz="8600" dirty="0" err="1">
                <a:solidFill>
                  <a:srgbClr val="00B0F0"/>
                </a:solidFill>
              </a:rPr>
              <a:t>employee.dob</a:t>
            </a:r>
            <a:r>
              <a:rPr lang="en-IN" sz="8600" dirty="0">
                <a:solidFill>
                  <a:srgbClr val="00B0F0"/>
                </a:solidFill>
              </a:rPr>
              <a:t> | </a:t>
            </a:r>
            <a:r>
              <a:rPr lang="en-IN" sz="8600" dirty="0" err="1">
                <a:solidFill>
                  <a:srgbClr val="00B0F0"/>
                </a:solidFill>
              </a:rPr>
              <a:t>date:'dd</a:t>
            </a:r>
            <a:r>
              <a:rPr lang="en-IN" sz="8600" dirty="0">
                <a:solidFill>
                  <a:srgbClr val="00B0F0"/>
                </a:solidFill>
              </a:rPr>
              <a:t>/MM/</a:t>
            </a:r>
            <a:r>
              <a:rPr lang="en-IN" sz="8600" dirty="0" err="1">
                <a:solidFill>
                  <a:srgbClr val="00B0F0"/>
                </a:solidFill>
              </a:rPr>
              <a:t>yyyy</a:t>
            </a:r>
            <a:r>
              <a:rPr lang="en-IN" sz="8600" dirty="0">
                <a:solidFill>
                  <a:srgbClr val="00B0F0"/>
                </a:solidFill>
              </a:rPr>
              <a:t>' | uppercase }}&lt;/td&gt;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00B0F0"/>
                </a:solidFill>
              </a:rPr>
              <a:t>&lt;!-- &lt;td&gt;{{ </a:t>
            </a:r>
            <a:r>
              <a:rPr lang="en-IN" sz="8600" dirty="0" err="1">
                <a:solidFill>
                  <a:srgbClr val="00B0F0"/>
                </a:solidFill>
              </a:rPr>
              <a:t>employee.dob</a:t>
            </a:r>
            <a:r>
              <a:rPr lang="en-IN" sz="8600" dirty="0">
                <a:solidFill>
                  <a:srgbClr val="00B0F0"/>
                </a:solidFill>
              </a:rPr>
              <a:t> | date:'</a:t>
            </a:r>
            <a:r>
              <a:rPr lang="en-IN" sz="8600" dirty="0" err="1">
                <a:solidFill>
                  <a:srgbClr val="00B0F0"/>
                </a:solidFill>
              </a:rPr>
              <a:t>fullDate</a:t>
            </a:r>
            <a:r>
              <a:rPr lang="en-IN" sz="8600" dirty="0">
                <a:solidFill>
                  <a:srgbClr val="00B0F0"/>
                </a:solidFill>
              </a:rPr>
              <a:t>' | uppercase }}&lt;/td&gt; </a:t>
            </a:r>
            <a:r>
              <a:rPr lang="en-IN" sz="8600" dirty="0" err="1">
                <a:solidFill>
                  <a:srgbClr val="FFFF00"/>
                </a:solidFill>
              </a:rPr>
              <a:t>bydefault</a:t>
            </a:r>
            <a:r>
              <a:rPr lang="en-IN" sz="8600" dirty="0">
                <a:solidFill>
                  <a:srgbClr val="FFFF00"/>
                </a:solidFill>
              </a:rPr>
              <a:t> '</a:t>
            </a:r>
            <a:r>
              <a:rPr lang="en-IN" sz="8600" dirty="0" err="1">
                <a:solidFill>
                  <a:srgbClr val="FFFF00"/>
                </a:solidFill>
              </a:rPr>
              <a:t>fullDate</a:t>
            </a:r>
            <a:r>
              <a:rPr lang="en-IN" sz="8600" dirty="0">
                <a:solidFill>
                  <a:srgbClr val="FFFF00"/>
                </a:solidFill>
              </a:rPr>
              <a:t>' value-- MM/dd/</a:t>
            </a:r>
            <a:r>
              <a:rPr lang="en-IN" sz="8600" dirty="0" err="1">
                <a:solidFill>
                  <a:srgbClr val="FFFF00"/>
                </a:solidFill>
              </a:rPr>
              <a:t>yyyy</a:t>
            </a:r>
            <a:r>
              <a:rPr lang="en-IN" sz="8600" dirty="0">
                <a:solidFill>
                  <a:srgbClr val="FFFF00"/>
                </a:solidFill>
              </a:rPr>
              <a:t> - date format --&gt;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&lt;/tr&gt;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&lt;tr *</a:t>
            </a:r>
            <a:r>
              <a:rPr lang="en-IN" sz="8600" dirty="0" err="1">
                <a:solidFill>
                  <a:srgbClr val="FFFF00"/>
                </a:solidFill>
              </a:rPr>
              <a:t>ngIf</a:t>
            </a:r>
            <a:r>
              <a:rPr lang="en-IN" sz="8600" dirty="0">
                <a:solidFill>
                  <a:srgbClr val="FFFF00"/>
                </a:solidFill>
              </a:rPr>
              <a:t>="!employees || </a:t>
            </a:r>
            <a:r>
              <a:rPr lang="en-IN" sz="8600" dirty="0" err="1">
                <a:solidFill>
                  <a:srgbClr val="FFFF00"/>
                </a:solidFill>
              </a:rPr>
              <a:t>employees.length</a:t>
            </a:r>
            <a:r>
              <a:rPr lang="en-IN" sz="8600" dirty="0">
                <a:solidFill>
                  <a:srgbClr val="FFFF00"/>
                </a:solidFill>
              </a:rPr>
              <a:t>==0"&gt;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&lt;td </a:t>
            </a:r>
            <a:r>
              <a:rPr lang="en-IN" sz="8600" dirty="0" err="1">
                <a:solidFill>
                  <a:srgbClr val="FFFF00"/>
                </a:solidFill>
              </a:rPr>
              <a:t>colspan</a:t>
            </a:r>
            <a:r>
              <a:rPr lang="en-IN" sz="8600" dirty="0">
                <a:solidFill>
                  <a:srgbClr val="FFFF00"/>
                </a:solidFill>
              </a:rPr>
              <a:t>="5"&gt;No Employees to display...&lt;/td&gt;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&lt;/tr&gt;</a:t>
            </a:r>
          </a:p>
          <a:p>
            <a:pPr marL="0" indent="0">
              <a:buNone/>
            </a:pPr>
            <a:r>
              <a:rPr lang="en-IN" sz="8600" dirty="0">
                <a:solidFill>
                  <a:srgbClr val="FFFF00"/>
                </a:solidFill>
              </a:rPr>
              <a:t>&lt;/</a:t>
            </a:r>
            <a:r>
              <a:rPr lang="en-IN" sz="8600" dirty="0" err="1">
                <a:solidFill>
                  <a:srgbClr val="FFFF00"/>
                </a:solidFill>
              </a:rPr>
              <a:t>tbody</a:t>
            </a:r>
            <a:r>
              <a:rPr lang="en-IN" sz="8600" dirty="0">
                <a:solidFill>
                  <a:srgbClr val="FFFF00"/>
                </a:solidFill>
              </a:rPr>
              <a:t>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680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90F7-BA8B-4215-8A01-5D35F313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04894"/>
            <a:ext cx="9404723" cy="722385"/>
          </a:xfrm>
        </p:spPr>
        <p:txBody>
          <a:bodyPr/>
          <a:lstStyle/>
          <a:p>
            <a:r>
              <a:rPr lang="en-US" dirty="0"/>
              <a:t>Example :- #2  :  Built-in Pipes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BBF9EF-7212-46C9-A0B8-273D0CEE8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954524"/>
            <a:ext cx="10765552" cy="57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3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E48F-097A-4722-B175-1BA96393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1" y="179137"/>
            <a:ext cx="9404723" cy="860927"/>
          </a:xfrm>
        </p:spPr>
        <p:txBody>
          <a:bodyPr/>
          <a:lstStyle/>
          <a:p>
            <a:r>
              <a:rPr lang="en-US" dirty="0"/>
              <a:t>ECMAScript  &amp; Angular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1D90-9EFC-4ACC-9B5A-64D0E6EAA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6" y="1236372"/>
            <a:ext cx="9302878" cy="50120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JS language standard is officially known as ECMAScript.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Transpilation</a:t>
            </a:r>
            <a:r>
              <a:rPr lang="en-US" dirty="0"/>
              <a:t> compiles ECMAScript6 to ECMAScript5.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New features in ECMAScript2015 are – Classes , Modules , Arrow functions etc.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Different Angular version ::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					</a:t>
            </a:r>
            <a:r>
              <a:rPr lang="en-US" b="1" dirty="0">
                <a:solidFill>
                  <a:srgbClr val="FFFF00"/>
                </a:solidFill>
              </a:rPr>
              <a:t>AngularJS 1.x - 2010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					Angular 2 -  2016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                           Angular 4 - 2016 Dec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                           Angular 5 – 2017 Nov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811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FBC8-3BCB-4D4E-8F9D-66564726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69" y="238260"/>
            <a:ext cx="9404723" cy="69350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 : Output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6083F1-5DAA-4811-9F7D-6DDD50E19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711" y="1107583"/>
            <a:ext cx="10780517" cy="5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0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04A5-041D-42C6-BC84-6C5909D8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6837"/>
          </a:xfrm>
        </p:spPr>
        <p:txBody>
          <a:bodyPr/>
          <a:lstStyle/>
          <a:p>
            <a:r>
              <a:rPr lang="en-US" dirty="0"/>
              <a:t>About : Custom pipe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681A-F8A2-4F1B-98FC-22FBAD7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556"/>
            <a:ext cx="8946541" cy="4818844"/>
          </a:xfrm>
        </p:spPr>
        <p:txBody>
          <a:bodyPr/>
          <a:lstStyle/>
          <a:p>
            <a:pPr fontAlgn="base"/>
            <a:r>
              <a:rPr lang="en-IN" dirty="0"/>
              <a:t>Angular has many Pipes built-in, but they only take us so far. Ideally we’d like to extend our applications by creating custom Pipes.</a:t>
            </a:r>
          </a:p>
          <a:p>
            <a:pPr fontAlgn="base"/>
            <a:r>
              <a:rPr lang="en-IN" dirty="0"/>
              <a:t>Custom Pipes (</a:t>
            </a:r>
            <a:r>
              <a:rPr lang="en-IN" dirty="0">
                <a:solidFill>
                  <a:srgbClr val="FFFF00"/>
                </a:solidFill>
              </a:rPr>
              <a:t>previously </a:t>
            </a:r>
            <a:r>
              <a:rPr lang="en-I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Filters</a:t>
            </a:r>
            <a:r>
              <a:rPr lang="en-IN" dirty="0">
                <a:solidFill>
                  <a:srgbClr val="FFFF00"/>
                </a:solidFill>
              </a:rPr>
              <a:t> in AngularJS</a:t>
            </a:r>
            <a:r>
              <a:rPr lang="en-IN" dirty="0"/>
              <a:t>) allow us to essentially create a pure function, which accepts an input and returns a different output via some form of transformation.</a:t>
            </a:r>
          </a:p>
          <a:p>
            <a:pPr fontAlgn="base"/>
            <a:r>
              <a:rPr lang="en-IN" dirty="0"/>
              <a:t>That’s the essence of a Pipe. And we see this already in Angular with things like the Date Pipe and friends.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30356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4966-4C88-4378-863A-A0FAC44F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3806"/>
          </a:xfrm>
        </p:spPr>
        <p:txBody>
          <a:bodyPr/>
          <a:lstStyle/>
          <a:p>
            <a:r>
              <a:rPr lang="en-US" dirty="0"/>
              <a:t>Expected Output_#1:  Custom Pipe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304C7-BF4D-485C-8DC2-71BC9057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24" y="1590675"/>
            <a:ext cx="6846732" cy="36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8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6D76-F3B7-4C96-B574-06531B49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66048"/>
            <a:ext cx="11086543" cy="722594"/>
          </a:xfrm>
        </p:spPr>
        <p:txBody>
          <a:bodyPr/>
          <a:lstStyle/>
          <a:p>
            <a:r>
              <a:rPr lang="en-US" dirty="0"/>
              <a:t>Custom pipe – Example -1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C422B8-94BF-4809-9EE3-4F1F5656E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004552"/>
            <a:ext cx="8601749" cy="568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C1B8A-0DD3-4843-89C6-154BC8A5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30" y="1004552"/>
            <a:ext cx="4507607" cy="37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004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2DDD-504A-45D2-8A1A-F45F8947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2412"/>
            <a:ext cx="9914565" cy="951079"/>
          </a:xfrm>
        </p:spPr>
        <p:txBody>
          <a:bodyPr/>
          <a:lstStyle/>
          <a:p>
            <a:r>
              <a:rPr lang="en-US" dirty="0"/>
              <a:t>Expected Output_#2 - Custom pipe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5E6013-AFBC-467B-843E-4A695168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266047"/>
            <a:ext cx="10640562" cy="5009322"/>
          </a:xfrm>
        </p:spPr>
      </p:pic>
    </p:spTree>
    <p:extLst>
      <p:ext uri="{BB962C8B-B14F-4D97-AF65-F5344CB8AC3E}">
        <p14:creationId xmlns:p14="http://schemas.microsoft.com/office/powerpoint/2010/main" val="27478039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9E1E-FB94-4A62-8F52-828F633C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8352"/>
          </a:xfrm>
        </p:spPr>
        <p:txBody>
          <a:bodyPr/>
          <a:lstStyle/>
          <a:p>
            <a:r>
              <a:rPr lang="en-US" dirty="0"/>
              <a:t>Example 2 : </a:t>
            </a:r>
            <a:r>
              <a:rPr lang="en-US" dirty="0" err="1"/>
              <a:t>app.sqrt.ts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00A1-7393-4386-9C55-90105BE3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4254"/>
            <a:ext cx="9135453" cy="457414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import {Pipe, </a:t>
            </a:r>
            <a:r>
              <a:rPr lang="en-IN" dirty="0" err="1"/>
              <a:t>PipeTransform</a:t>
            </a:r>
            <a:r>
              <a:rPr lang="en-IN" dirty="0"/>
              <a:t>} from '@angular/core';</a:t>
            </a:r>
          </a:p>
          <a:p>
            <a:pPr marL="0" indent="0">
              <a:buNone/>
            </a:pPr>
            <a:r>
              <a:rPr lang="en-IN" dirty="0"/>
              <a:t>@Pipe ({</a:t>
            </a:r>
          </a:p>
          <a:p>
            <a:pPr marL="0" indent="0">
              <a:buNone/>
            </a:pPr>
            <a:r>
              <a:rPr lang="en-IN" dirty="0"/>
              <a:t>   name : 'sqrt'</a:t>
            </a:r>
          </a:p>
          <a:p>
            <a:pPr marL="0" indent="0">
              <a:buNone/>
            </a:pPr>
            <a:r>
              <a:rPr lang="en-IN" dirty="0"/>
              <a:t>})</a:t>
            </a:r>
          </a:p>
          <a:p>
            <a:pPr marL="0" indent="0">
              <a:buNone/>
            </a:pPr>
            <a:r>
              <a:rPr lang="en-IN" dirty="0"/>
              <a:t>export class </a:t>
            </a:r>
            <a:r>
              <a:rPr lang="en-IN" dirty="0" err="1"/>
              <a:t>SqrtPipe</a:t>
            </a:r>
            <a:r>
              <a:rPr lang="en-IN" dirty="0"/>
              <a:t> implements </a:t>
            </a:r>
            <a:r>
              <a:rPr lang="en-IN" dirty="0" err="1"/>
              <a:t>PipeTransform</a:t>
            </a:r>
            <a:r>
              <a:rPr lang="en-IN" dirty="0"/>
              <a:t> {</a:t>
            </a:r>
          </a:p>
          <a:p>
            <a:pPr marL="0" indent="0">
              <a:buNone/>
            </a:pPr>
            <a:r>
              <a:rPr lang="en-IN" dirty="0"/>
              <a:t>   transform(</a:t>
            </a:r>
            <a:r>
              <a:rPr lang="en-IN" dirty="0" err="1"/>
              <a:t>val</a:t>
            </a:r>
            <a:r>
              <a:rPr lang="en-IN" dirty="0"/>
              <a:t> : number) : number {</a:t>
            </a:r>
          </a:p>
          <a:p>
            <a:pPr marL="0" indent="0">
              <a:buNone/>
            </a:pPr>
            <a:r>
              <a:rPr lang="en-IN" dirty="0"/>
              <a:t>      return </a:t>
            </a:r>
            <a:r>
              <a:rPr lang="en-IN" dirty="0" err="1"/>
              <a:t>Math.sqrt</a:t>
            </a:r>
            <a:r>
              <a:rPr lang="en-IN" dirty="0"/>
              <a:t>(</a:t>
            </a:r>
            <a:r>
              <a:rPr lang="en-IN" dirty="0" err="1"/>
              <a:t>val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537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8D2-01F0-4F4C-A6C4-D498CFBB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: </a:t>
            </a:r>
            <a:r>
              <a:rPr lang="en-US" dirty="0" err="1"/>
              <a:t>app.module.ts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B32F1-AC11-44A4-B417-06BEF6932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611" y="1455314"/>
            <a:ext cx="9265223" cy="46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4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8EB8-54C0-4749-A8E2-506122F0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169"/>
          </a:xfrm>
        </p:spPr>
        <p:txBody>
          <a:bodyPr/>
          <a:lstStyle/>
          <a:p>
            <a:r>
              <a:rPr lang="en-IN" b="1" dirty="0"/>
              <a:t>app.component.html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03443A-4D6F-46CA-AC71-02062FE3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71" y="1635618"/>
            <a:ext cx="9893777" cy="36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808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5B9D-18C7-4B30-B2CB-00E80C6A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 Angular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5AB8-A8E2-4AAB-BEC7-F22EF24E6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4389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D05D-0983-4CA7-9BE2-261AC49D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About: Services in Angular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A8DD-18AD-41A4-9273-48C46D35F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0012"/>
            <a:ext cx="8946541" cy="4548388"/>
          </a:xfrm>
        </p:spPr>
        <p:txBody>
          <a:bodyPr/>
          <a:lstStyle/>
          <a:p>
            <a:r>
              <a:rPr lang="en-US" dirty="0"/>
              <a:t>Service  is a class with a specific purpose.</a:t>
            </a:r>
          </a:p>
          <a:p>
            <a:pPr lvl="1"/>
            <a:r>
              <a:rPr lang="en-US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Uses of Service class in Angular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Share data.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 application logic.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External interaction.</a:t>
            </a:r>
          </a:p>
          <a:p>
            <a:pPr marL="457200" lvl="1" indent="0">
              <a:buNone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Naming convention </a:t>
            </a:r>
            <a:r>
              <a:rPr lang="en-US" sz="2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-- .</a:t>
            </a:r>
            <a:r>
              <a:rPr lang="en-US" sz="2400" dirty="0" err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service.ts</a:t>
            </a:r>
            <a:endParaRPr lang="en-IN" sz="2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1D04-FCB2-467C-AE8B-E7A13A79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91" y="5000825"/>
            <a:ext cx="9502932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1F39-D787-46A7-9F64-ADC1968C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88607"/>
            <a:ext cx="9404723" cy="899564"/>
          </a:xfrm>
        </p:spPr>
        <p:txBody>
          <a:bodyPr/>
          <a:lstStyle/>
          <a:p>
            <a:r>
              <a:rPr lang="en-US" dirty="0"/>
              <a:t>Angular version </a:t>
            </a:r>
            <a:r>
              <a:rPr lang="en-IN" dirty="0"/>
              <a:t>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1B40-DAF8-4431-B156-DE9CDFDD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54" y="1188171"/>
            <a:ext cx="11256135" cy="50602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 general, we can expect the following release cycle: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 marL="457200" indent="-457200">
              <a:buFont typeface="+mj-lt"/>
              <a:buAutoNum type="alphaLcPeriod"/>
            </a:pPr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major</a:t>
            </a:r>
            <a:r>
              <a:rPr lang="en-IN" dirty="0"/>
              <a:t> release every 6 months.</a:t>
            </a:r>
          </a:p>
          <a:p>
            <a:pPr marL="457200" indent="-457200">
              <a:buFont typeface="+mj-lt"/>
              <a:buAutoNum type="alphaLcPeriod"/>
            </a:pPr>
            <a:endParaRPr lang="en-IN" dirty="0"/>
          </a:p>
          <a:p>
            <a:pPr marL="457200" indent="-457200">
              <a:buFont typeface="+mj-lt"/>
              <a:buAutoNum type="alphaLcPeriod"/>
            </a:pPr>
            <a:r>
              <a:rPr lang="en-IN" dirty="0"/>
              <a:t>1-3 months </a:t>
            </a:r>
            <a:r>
              <a:rPr lang="en-IN" dirty="0">
                <a:solidFill>
                  <a:srgbClr val="FFFF00"/>
                </a:solidFill>
              </a:rPr>
              <a:t>minor</a:t>
            </a:r>
            <a:r>
              <a:rPr lang="en-IN" dirty="0"/>
              <a:t> releases for each major release.</a:t>
            </a:r>
          </a:p>
          <a:p>
            <a:pPr marL="457200" indent="-457200">
              <a:buFont typeface="+mj-lt"/>
              <a:buAutoNum type="alphaLcPeriod"/>
            </a:pPr>
            <a:endParaRPr lang="en-IN" dirty="0"/>
          </a:p>
          <a:p>
            <a:pPr marL="457200" indent="-457200">
              <a:buFont typeface="+mj-lt"/>
              <a:buAutoNum type="alphaLcPeriod"/>
            </a:pPr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patch </a:t>
            </a:r>
            <a:r>
              <a:rPr lang="en-IN" dirty="0"/>
              <a:t>release almost every week.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B67E4-5835-4FB3-880D-4C37FCE89D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5493" y="3429000"/>
            <a:ext cx="62204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1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B263-9348-4F2D-B59B-6F87696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90" y="195141"/>
            <a:ext cx="9404723" cy="65486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Example-1:- Services in Angular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9B5F7-9CC3-4A03-993B-6B5E02F9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11" y="4553945"/>
            <a:ext cx="7469746" cy="222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F8F37-27AB-4BE2-8935-BE042BC2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8" y="850006"/>
            <a:ext cx="10296542" cy="4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6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AD40-729A-4A5C-A143-60D20BE4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3776"/>
            <a:ext cx="9404723" cy="1569266"/>
          </a:xfrm>
        </p:spPr>
        <p:txBody>
          <a:bodyPr/>
          <a:lstStyle/>
          <a:p>
            <a:r>
              <a:rPr lang="en-US" sz="3200" dirty="0"/>
              <a:t>To display the emp full details in a separate view</a:t>
            </a:r>
            <a:br>
              <a:rPr lang="en-US" sz="3200" dirty="0"/>
            </a:br>
            <a:r>
              <a:rPr lang="en-US" sz="3200" dirty="0"/>
              <a:t>Idea-1: (With-out service class)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9A34-AFDB-49F2-BBAA-8CE6A130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7117D-1791-430A-93B7-63FCC1B0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52" y="2052917"/>
            <a:ext cx="1010663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723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50A3-6AFF-4310-AA67-5A6CEDA9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Idea-1 Violating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02F4-527A-4AD7-B1F0-ADF77E45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component class in angular should have only one responsibility.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9588D-7E4B-498F-8503-CBDAC75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8"/>
            <a:ext cx="8195235" cy="235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755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8B0E-5280-4289-880B-44118738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Idea-2 : How to overcome or Solution of this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02AC-9D5F-4E18-B569-F10F81AD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163B-3E4B-4362-9670-EA7A8C25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27160"/>
            <a:ext cx="8852057" cy="38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87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EB71-E7D6-4DAB-AABD-7D427998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Steps: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1C935-D4D8-4228-B287-78E2B0547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82702"/>
            <a:ext cx="10143289" cy="2525472"/>
          </a:xfrm>
        </p:spPr>
      </p:pic>
    </p:spTree>
    <p:extLst>
      <p:ext uri="{BB962C8B-B14F-4D97-AF65-F5344CB8AC3E}">
        <p14:creationId xmlns:p14="http://schemas.microsoft.com/office/powerpoint/2010/main" val="41434416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9A22-439D-494B-B42D-0FA7DEBF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2555525"/>
          </a:xfrm>
        </p:spPr>
        <p:txBody>
          <a:bodyPr/>
          <a:lstStyle/>
          <a:p>
            <a:r>
              <a:rPr lang="en-IN" dirty="0"/>
              <a:t>Service Example:</a:t>
            </a:r>
            <a:br>
              <a:rPr lang="en-IN" dirty="0"/>
            </a:br>
            <a:r>
              <a:rPr lang="en-IN" sz="2800" dirty="0"/>
              <a:t>1. Generate Service( ng g s services)</a:t>
            </a:r>
            <a:br>
              <a:rPr lang="en-IN" sz="2800" dirty="0"/>
            </a:br>
            <a:r>
              <a:rPr lang="en-IN" sz="2800" dirty="0"/>
              <a:t>2. Add a method in our example </a:t>
            </a:r>
            <a:r>
              <a:rPr lang="en-IN" sz="2800" dirty="0" err="1"/>
              <a:t>getEmployee</a:t>
            </a:r>
            <a:r>
              <a:rPr lang="en-IN" sz="2800" dirty="0"/>
              <a:t>()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5F7A6-6D9D-4C01-A014-A811569F5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238"/>
            <a:ext cx="7871790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79D9E-571B-409A-BA96-6B7BEFA13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61" y="2552700"/>
            <a:ext cx="750901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517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C219-116D-4D45-98E5-21920D2C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Example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A884A-2F6D-4A85-944D-EE8EB986D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2" y="1702289"/>
            <a:ext cx="5556233" cy="4702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A346F-4AB2-436C-BE9D-134F0099E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54" y="1702290"/>
            <a:ext cx="5510373" cy="47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24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9D21-573C-4A85-91D4-68CAB99E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Example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72F5A-ED5E-4309-BA20-908B3C55C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31119"/>
            <a:ext cx="8283351" cy="4552846"/>
          </a:xfrm>
        </p:spPr>
      </p:pic>
    </p:spTree>
    <p:extLst>
      <p:ext uri="{BB962C8B-B14F-4D97-AF65-F5344CB8AC3E}">
        <p14:creationId xmlns:p14="http://schemas.microsoft.com/office/powerpoint/2010/main" val="3787303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7D76-2EE8-4576-9101-2A09E17E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313" y="1947333"/>
            <a:ext cx="8825657" cy="1349659"/>
          </a:xfrm>
        </p:spPr>
        <p:txBody>
          <a:bodyPr/>
          <a:lstStyle/>
          <a:p>
            <a:r>
              <a:rPr lang="en-US" dirty="0"/>
              <a:t>Angular Routing concept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97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BFA-84C6-4A23-9A7A-3A51574D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667744"/>
          </a:xfrm>
        </p:spPr>
        <p:txBody>
          <a:bodyPr>
            <a:normAutofit fontScale="90000"/>
          </a:bodyPr>
          <a:lstStyle/>
          <a:p>
            <a:r>
              <a:rPr lang="en-IN" dirty="0"/>
              <a:t>Routing &amp;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4446-1A7D-4828-AABC-B992079E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90" y="1249251"/>
            <a:ext cx="9251363" cy="4999149"/>
          </a:xfrm>
        </p:spPr>
        <p:txBody>
          <a:bodyPr/>
          <a:lstStyle/>
          <a:p>
            <a:r>
              <a:rPr lang="en-US" dirty="0"/>
              <a:t>Routing allows you to navigate from one view to another view.</a:t>
            </a:r>
          </a:p>
          <a:p>
            <a:r>
              <a:rPr lang="en-IN" dirty="0"/>
              <a:t>The Angular Router enables navigation from one view to the next as users perform application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4380-FFB7-4D2B-BCC8-E04552A4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3958"/>
          </a:xfrm>
        </p:spPr>
        <p:txBody>
          <a:bodyPr/>
          <a:lstStyle/>
          <a:p>
            <a:r>
              <a:rPr lang="en-US" dirty="0"/>
              <a:t>What is TypeScript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BF65-F6AC-44A0-AB46-784FC988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751528"/>
            <a:ext cx="9404722" cy="44968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TypeScript is a strongly typed, object oriented, compiled language.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Free and open-source PL developed by Microsoft.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It was designed by </a:t>
            </a:r>
            <a:r>
              <a:rPr lang="en-IN" b="1" dirty="0"/>
              <a:t>Anders Hejlsberg</a:t>
            </a:r>
            <a:r>
              <a:rPr lang="en-IN" dirty="0"/>
              <a:t> (designer of C#) at Microsoft.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TypeScript is both a language and a set of tools.</a:t>
            </a:r>
            <a:r>
              <a:rPr lang="en-US" dirty="0"/>
              <a:t>                               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Superset of JS.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TypeScript is a typed superset of JavaScript compiled to JavaScript.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other words, TypeScript is JavaScript plus some additional features.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Transpilation</a:t>
            </a:r>
            <a:r>
              <a:rPr lang="en-US" dirty="0"/>
              <a:t> compiles TS  to JS.</a:t>
            </a:r>
          </a:p>
        </p:txBody>
      </p:sp>
    </p:spTree>
    <p:extLst>
      <p:ext uri="{BB962C8B-B14F-4D97-AF65-F5344CB8AC3E}">
        <p14:creationId xmlns:p14="http://schemas.microsoft.com/office/powerpoint/2010/main" val="1732693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11ED4-D237-4672-86B4-31C782D0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02" y="553793"/>
            <a:ext cx="9404723" cy="57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2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C3F2-CB11-4338-BC58-012645F8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17" y="138165"/>
            <a:ext cx="9404723" cy="995176"/>
          </a:xfrm>
        </p:spPr>
        <p:txBody>
          <a:bodyPr/>
          <a:lstStyle/>
          <a:p>
            <a:r>
              <a:rPr lang="en-US" sz="3200" dirty="0"/>
              <a:t>Example-1</a:t>
            </a:r>
            <a:br>
              <a:rPr lang="en-US" sz="3200" dirty="0"/>
            </a:br>
            <a:r>
              <a:rPr lang="en-US" sz="3200" dirty="0"/>
              <a:t>Step-1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98FD2-FB75-4545-81C1-4D796D1E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74" y="1262130"/>
            <a:ext cx="11230378" cy="2665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93A1D-D9FE-41A7-B6DE-9A3D8971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4" y="3612714"/>
            <a:ext cx="9968249" cy="3107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32339-044F-476F-B92D-188AF0AD6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74" y="1262130"/>
            <a:ext cx="739247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48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7908-E71F-4309-8BB6-C69A73F6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017"/>
          </a:xfrm>
        </p:spPr>
        <p:txBody>
          <a:bodyPr/>
          <a:lstStyle/>
          <a:p>
            <a:r>
              <a:rPr lang="en-US" dirty="0"/>
              <a:t>Step-1 : Continue…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21C8-F8AE-4F30-9DCF-EAEF0FA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0" y="1352282"/>
            <a:ext cx="9404723" cy="46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9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BCE0-5DB8-479A-9C01-A41246B0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8" y="217919"/>
            <a:ext cx="9404723" cy="706381"/>
          </a:xfrm>
        </p:spPr>
        <p:txBody>
          <a:bodyPr/>
          <a:lstStyle/>
          <a:p>
            <a:r>
              <a:rPr lang="en-US" dirty="0"/>
              <a:t>Step-2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DD9DA-9CEE-4796-9176-F3115F4E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8" y="977559"/>
            <a:ext cx="9605963" cy="139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4ABD3-62D9-4391-BF32-CF8230060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8" y="2457651"/>
            <a:ext cx="9605963" cy="99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AEDC3-38A5-4033-BF75-70519404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7" y="3545205"/>
            <a:ext cx="9605963" cy="30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8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F44E-1669-4BBC-911B-05396629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5728"/>
            <a:ext cx="9404723" cy="667744"/>
          </a:xfrm>
        </p:spPr>
        <p:txBody>
          <a:bodyPr>
            <a:normAutofit fontScale="90000"/>
          </a:bodyPr>
          <a:lstStyle/>
          <a:p>
            <a:r>
              <a:rPr lang="en-US" dirty="0"/>
              <a:t>Step-3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2DBB4-3F77-4103-AF33-9F7173C89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46" y="943472"/>
            <a:ext cx="10803207" cy="55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27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692E-7D68-40B5-B77C-C8D2AA86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9" y="246656"/>
            <a:ext cx="9404723" cy="738311"/>
          </a:xfrm>
        </p:spPr>
        <p:txBody>
          <a:bodyPr/>
          <a:lstStyle/>
          <a:p>
            <a:r>
              <a:rPr lang="en-US" dirty="0"/>
              <a:t>Step-3 : Continue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BD48D-1442-4A81-B81F-359F33BE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49251"/>
            <a:ext cx="11022148" cy="52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7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0AB9-BBF1-404F-9675-4B8A959F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17" y="338789"/>
            <a:ext cx="9404723" cy="796533"/>
          </a:xfrm>
        </p:spPr>
        <p:txBody>
          <a:bodyPr/>
          <a:lstStyle/>
          <a:p>
            <a:r>
              <a:rPr lang="en-US" dirty="0"/>
              <a:t>Step-4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7713E-4D8D-4352-BFF3-10AF6F05E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" y="1313645"/>
            <a:ext cx="10897447" cy="51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01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9EB2-2C3E-403D-98A6-0A41404B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90" y="208019"/>
            <a:ext cx="9404723" cy="126017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Example-2</a:t>
            </a:r>
            <a:br>
              <a:rPr lang="en-US" dirty="0"/>
            </a:br>
            <a:r>
              <a:rPr lang="en-US" dirty="0"/>
              <a:t>Wildcard Route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16B86-A10D-4388-BE1E-8CEB0552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81" y="1725769"/>
            <a:ext cx="10762378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16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4C66-8967-4184-B255-577D6A4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69" y="233777"/>
            <a:ext cx="9404723" cy="108630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Example-3</a:t>
            </a:r>
            <a:br>
              <a:rPr lang="en-US" sz="3200" dirty="0"/>
            </a:br>
            <a:r>
              <a:rPr lang="en-US" sz="3200" dirty="0"/>
              <a:t>Default Route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14642-BC3A-49ED-B7E6-D57A7216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49" y="1517358"/>
            <a:ext cx="10908834" cy="49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954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C19C-F285-4AF0-93B2-E189554B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70020"/>
          </a:xfrm>
        </p:spPr>
        <p:txBody>
          <a:bodyPr/>
          <a:lstStyle/>
          <a:p>
            <a:r>
              <a:rPr lang="en-US" sz="3600" dirty="0" err="1"/>
              <a:t>pathMatch</a:t>
            </a:r>
            <a:r>
              <a:rPr lang="en-US" sz="3600" dirty="0"/>
              <a:t>:’full’  &amp;&amp; </a:t>
            </a:r>
            <a:r>
              <a:rPr lang="en-US" sz="3600" dirty="0" err="1"/>
              <a:t>pathMatch</a:t>
            </a:r>
            <a:r>
              <a:rPr lang="en-US" sz="3600" dirty="0"/>
              <a:t>:’prefix’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2D756-20F5-4DA9-8DA8-A9ED94C4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0" y="3428999"/>
            <a:ext cx="9460530" cy="231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17240-C6CD-412D-8B25-A245394F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47" y="1493950"/>
            <a:ext cx="9404723" cy="181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A2E21-E920-47BB-852F-6FDAE6B3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695459"/>
            <a:ext cx="9404723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92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EC0F-FB86-45B8-9EA9-764BE42C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669" y="1122795"/>
            <a:ext cx="8825657" cy="1915647"/>
          </a:xfrm>
        </p:spPr>
        <p:txBody>
          <a:bodyPr/>
          <a:lstStyle/>
          <a:p>
            <a:r>
              <a:rPr lang="en-US" dirty="0"/>
              <a:t>Angular Forms (</a:t>
            </a:r>
            <a:r>
              <a:rPr lang="en-US" dirty="0" err="1"/>
              <a:t>ngForm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1371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901B-D04D-4EA0-8554-39A5D40C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B4D9-07DA-4FD6-A063-8DDA469B3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r>
              <a:rPr lang="en-US" dirty="0"/>
              <a:t>Forms play a very important role in an application.</a:t>
            </a:r>
          </a:p>
          <a:p>
            <a:r>
              <a:rPr lang="en-US" dirty="0"/>
              <a:t>Example – [sign-up page, login page ,to take any input from user etc.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A6EB-ABA0-400B-90D8-3DC1E791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76" y="2949127"/>
            <a:ext cx="2601800" cy="22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81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CBBEB-2388-417D-BD33-CD3E95EE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57" y="617582"/>
            <a:ext cx="9365893" cy="5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098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C9B1-D8D9-4EF9-B870-AAFA68F5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6989"/>
          </a:xfrm>
        </p:spPr>
        <p:txBody>
          <a:bodyPr/>
          <a:lstStyle/>
          <a:p>
            <a:r>
              <a:rPr lang="en-US"/>
              <a:t>Task of a Forms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B000E-5EF3-47C1-A528-D6F479D3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9103196" cy="37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259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5245-C77F-4A48-8146-27299F7F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55628" cy="2449508"/>
          </a:xfrm>
        </p:spPr>
        <p:txBody>
          <a:bodyPr/>
          <a:lstStyle/>
          <a:p>
            <a:r>
              <a:rPr lang="en-IN" dirty="0"/>
              <a:t>Creating a Form:</a:t>
            </a:r>
            <a:br>
              <a:rPr lang="en-IN" dirty="0"/>
            </a:br>
            <a:r>
              <a:rPr lang="en-IN" sz="2800" dirty="0"/>
              <a:t>Step -1: Go to </a:t>
            </a:r>
            <a:r>
              <a:rPr lang="en-IN" sz="2800" dirty="0">
                <a:hlinkClick r:id="rId2"/>
              </a:rPr>
              <a:t>https://getbootstrap.com/docs/4.4/getting-started/introduction/</a:t>
            </a:r>
            <a:r>
              <a:rPr lang="en-IN" sz="2800" dirty="0"/>
              <a:t>  and copy the </a:t>
            </a:r>
            <a:r>
              <a:rPr lang="en-IN" sz="2800" dirty="0" err="1"/>
              <a:t>css</a:t>
            </a:r>
            <a:r>
              <a:rPr lang="en-IN" sz="2800" dirty="0"/>
              <a:t> and paste in 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ECED-511B-4213-9585-92BC4AA51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902227"/>
            <a:ext cx="9039225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630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8D3C-CF95-4F74-9524-83F77C9E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68" y="585240"/>
            <a:ext cx="9404723" cy="1400530"/>
          </a:xfrm>
        </p:spPr>
        <p:txBody>
          <a:bodyPr/>
          <a:lstStyle/>
          <a:p>
            <a:r>
              <a:rPr lang="en-IN" sz="2800" dirty="0"/>
              <a:t>Step 2- Write content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FE8E8-B5D2-43A5-B969-786F50F8F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836"/>
            <a:ext cx="7905750" cy="404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267B0-0332-42B9-97FD-52D6701E8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23" y="2361815"/>
            <a:ext cx="758417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33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937B-09A1-47DE-8ABB-3F7A1458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740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FD1-18A0-4D9A-B875-9BB3AC70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Thank you…</a:t>
            </a:r>
            <a:endParaRPr lang="en-IN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FF438-8084-4A79-9D8F-652B28EE0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97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F0C0-974B-4624-BCA3-864A794B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52403" cy="621339"/>
          </a:xfrm>
        </p:spPr>
        <p:txBody>
          <a:bodyPr/>
          <a:lstStyle/>
          <a:p>
            <a:r>
              <a:rPr lang="en-US" sz="3200" dirty="0"/>
              <a:t>Type-script(TS) is a super-set of Java-script(JS)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1D86F-CE36-4AD1-90B6-02C014FB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64771"/>
            <a:ext cx="11219091" cy="5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9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6264-2C39-417A-92E4-A570E069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6139"/>
          </a:xfrm>
        </p:spPr>
        <p:txBody>
          <a:bodyPr/>
          <a:lstStyle/>
          <a:p>
            <a:r>
              <a:rPr lang="en-US" dirty="0"/>
              <a:t>We need to </a:t>
            </a:r>
            <a:r>
              <a:rPr lang="en-US" dirty="0" err="1"/>
              <a:t>transpile</a:t>
            </a:r>
            <a:r>
              <a:rPr lang="en-US" dirty="0"/>
              <a:t> TS to JS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84B64-A3F3-46EC-8C70-B02A80641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378857"/>
            <a:ext cx="10631489" cy="50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1760-0F84-400F-A3BD-2EB8559A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90152"/>
            <a:ext cx="9404723" cy="842682"/>
          </a:xfrm>
        </p:spPr>
        <p:txBody>
          <a:bodyPr/>
          <a:lstStyle/>
          <a:p>
            <a:r>
              <a:rPr lang="en-US" dirty="0"/>
              <a:t>Interface in Angular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BA31-64E5-4204-BD77-EB58E468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2" y="932834"/>
            <a:ext cx="9264242" cy="5315565"/>
          </a:xfrm>
        </p:spPr>
        <p:txBody>
          <a:bodyPr/>
          <a:lstStyle/>
          <a:p>
            <a:r>
              <a:rPr lang="en-US" dirty="0"/>
              <a:t>Like any other </a:t>
            </a:r>
            <a:r>
              <a:rPr lang="en-US" dirty="0" err="1"/>
              <a:t>oop</a:t>
            </a:r>
            <a:r>
              <a:rPr lang="en-US" dirty="0"/>
              <a:t> concept here also interface is an abstract type  ,</a:t>
            </a:r>
          </a:p>
          <a:p>
            <a:r>
              <a:rPr lang="en-US" dirty="0"/>
              <a:t>It only content declaration of properties, methods, events</a:t>
            </a:r>
          </a:p>
          <a:p>
            <a:r>
              <a:rPr lang="en-US" dirty="0"/>
              <a:t>Implementation of the interface member is provided by a class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8F4BF-B874-41C6-845A-941E2EAC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3" y="2395469"/>
            <a:ext cx="9404723" cy="39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86D4-E481-4EC0-AB47-34F9046A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189574" cy="809412"/>
          </a:xfrm>
        </p:spPr>
        <p:txBody>
          <a:bodyPr/>
          <a:lstStyle/>
          <a:p>
            <a:r>
              <a:rPr lang="en-US" dirty="0"/>
              <a:t>Basics of AngularJS 1.x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CD8E-C83B-467C-B417-B6E740A6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262130"/>
            <a:ext cx="11332220" cy="514315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AngularJS is a JavaScript framework that help us to build web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AngularJS 1 was released in October 2010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It’s an open source product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It’s a product of Google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Download AngularJS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https://angularjs.org/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https://www.madewithangular.com/</a:t>
            </a:r>
          </a:p>
        </p:txBody>
      </p:sp>
    </p:spTree>
    <p:extLst>
      <p:ext uri="{BB962C8B-B14F-4D97-AF65-F5344CB8AC3E}">
        <p14:creationId xmlns:p14="http://schemas.microsoft.com/office/powerpoint/2010/main" val="108402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AA5C-A45D-4164-BDDC-A654BA96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6838"/>
          </a:xfrm>
        </p:spPr>
        <p:txBody>
          <a:bodyPr/>
          <a:lstStyle/>
          <a:p>
            <a:r>
              <a:rPr lang="en-US" dirty="0"/>
              <a:t>Due to weekly 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F2AF-B8AD-4E12-8AEB-874F3A5B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556"/>
            <a:ext cx="8946541" cy="5221310"/>
          </a:xfrm>
        </p:spPr>
        <p:txBody>
          <a:bodyPr/>
          <a:lstStyle/>
          <a:p>
            <a:r>
              <a:rPr lang="en-US" dirty="0"/>
              <a:t>Due to weekly type data declaration </a:t>
            </a:r>
          </a:p>
          <a:p>
            <a:r>
              <a:rPr lang="en-US" dirty="0" err="1"/>
              <a:t>i</a:t>
            </a:r>
            <a:r>
              <a:rPr lang="en-US" dirty="0"/>
              <a:t>)We do not get any intelligence that’s why any developer can misspelled property name.</a:t>
            </a:r>
          </a:p>
          <a:p>
            <a:r>
              <a:rPr lang="en-IN" dirty="0"/>
              <a:t>Any typographical error may occur at run-time because compile-time compiler do not notify any-thing.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7AA7-B1C0-497F-AC40-2747236F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31" y="3429000"/>
            <a:ext cx="10359866" cy="32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0CCF-7DD9-4907-A6AC-F484F3D9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0305"/>
            <a:ext cx="9404723" cy="734096"/>
          </a:xfrm>
        </p:spPr>
        <p:txBody>
          <a:bodyPr/>
          <a:lstStyle/>
          <a:p>
            <a:r>
              <a:rPr lang="en-US" dirty="0"/>
              <a:t>About: Interface in TypeScript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43692-FBA5-4B99-BBFB-DFD28076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081825"/>
            <a:ext cx="9238484" cy="32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74464-ADE5-4D61-B962-341D6ADE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9" y="4288665"/>
            <a:ext cx="9238484" cy="20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480D8-94CC-467B-B674-25FBEDB2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609601"/>
            <a:ext cx="9328575" cy="971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2543D-669B-497B-94F2-2D7FE7A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95" y="1690352"/>
            <a:ext cx="9985409" cy="44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BAD4-07E2-47EF-BEC7-0A603BB2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6685"/>
          </a:xfrm>
        </p:spPr>
        <p:txBody>
          <a:bodyPr/>
          <a:lstStyle/>
          <a:p>
            <a:r>
              <a:rPr lang="en-US" dirty="0"/>
              <a:t>Use of operator in Type-script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4D10D-5949-4DF0-8C04-57163697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584102"/>
            <a:ext cx="9404723" cy="44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8845-C77D-4930-A48D-A963AF23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83653"/>
          </a:xfrm>
        </p:spPr>
        <p:txBody>
          <a:bodyPr/>
          <a:lstStyle/>
          <a:p>
            <a:r>
              <a:rPr lang="en-US" dirty="0"/>
              <a:t>Development Environment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3BD0-9093-4A38-ABDC-9FA357DE3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32" y="1236372"/>
            <a:ext cx="9277121" cy="50120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npm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angular CLI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Text Editor – VS Code  or Notepad++ or any text editor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93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718C-87B9-4DB0-BDC1-F12EF867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90" y="192506"/>
            <a:ext cx="9404723" cy="693695"/>
          </a:xfrm>
        </p:spPr>
        <p:txBody>
          <a:bodyPr/>
          <a:lstStyle/>
          <a:p>
            <a:r>
              <a:rPr lang="en-US" sz="4000" dirty="0"/>
              <a:t>How to download and install node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61C7-DF86-451D-8E9E-0906F586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66" y="886200"/>
            <a:ext cx="11206968" cy="57792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Download link 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                      </a:t>
            </a:r>
            <a:r>
              <a:rPr lang="en-US" dirty="0">
                <a:solidFill>
                  <a:srgbClr val="FFFF00"/>
                </a:solidFill>
              </a:rPr>
              <a:t>https://nodejs.org/en/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10433-C3E4-4963-A28A-4EBA2059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01" y="1751528"/>
            <a:ext cx="11107533" cy="48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1E44-2606-41AC-84E5-3822BDD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0172"/>
          </a:xfrm>
        </p:spPr>
        <p:txBody>
          <a:bodyPr/>
          <a:lstStyle/>
          <a:p>
            <a:r>
              <a:rPr lang="en-US" sz="3600" dirty="0"/>
              <a:t>How to download and install VS code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C7F8-25F0-4F90-9D41-FC452064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18" y="1179461"/>
            <a:ext cx="11043195" cy="54806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Download link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dirty="0">
                <a:solidFill>
                  <a:srgbClr val="FFFF00"/>
                </a:solidFill>
              </a:rPr>
              <a:t>https://code.visualstudio.com/download</a:t>
            </a:r>
            <a:endParaRPr lang="en-IN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D047-A8FA-41E8-889C-BA68A39F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1" y="2088107"/>
            <a:ext cx="107074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1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863B-B226-4C56-9733-3D2D1E03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122348"/>
            <a:ext cx="9721382" cy="708338"/>
          </a:xfrm>
        </p:spPr>
        <p:txBody>
          <a:bodyPr/>
          <a:lstStyle/>
          <a:p>
            <a:r>
              <a:rPr lang="en-IN" sz="3200" dirty="0"/>
              <a:t>Getting started with Angular version 2/4/5/7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FC0F-C761-4602-946B-D5E4955AF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54" y="830686"/>
            <a:ext cx="9289999" cy="5904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Prerequisites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600" dirty="0"/>
              <a:t>Before we begin, make sure our development environment includes Node.js® and an </a:t>
            </a:r>
            <a:r>
              <a:rPr lang="en-IN" sz="1600" dirty="0" err="1"/>
              <a:t>npm</a:t>
            </a:r>
            <a:r>
              <a:rPr lang="en-IN" sz="1600" dirty="0"/>
              <a:t> package manager.</a:t>
            </a:r>
          </a:p>
          <a:p>
            <a:pPr marL="0" indent="0">
              <a:buNone/>
            </a:pPr>
            <a:r>
              <a:rPr lang="en-US" sz="1600" b="1" dirty="0"/>
              <a:t>N</a:t>
            </a:r>
            <a:r>
              <a:rPr lang="en-IN" sz="1600" b="1" dirty="0"/>
              <a:t>ode.js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600" dirty="0"/>
              <a:t>Angular requires Node.js version 8.x or 10.x.</a:t>
            </a:r>
          </a:p>
          <a:p>
            <a:pPr marL="0" indent="0">
              <a:buNone/>
            </a:pPr>
            <a:r>
              <a:rPr lang="en-IN" sz="1600" b="1" dirty="0" err="1"/>
              <a:t>npm</a:t>
            </a:r>
            <a:r>
              <a:rPr lang="en-IN" sz="1600" b="1" dirty="0"/>
              <a:t> package manager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                               </a:t>
            </a:r>
            <a:r>
              <a:rPr lang="en-US" sz="1600" dirty="0" err="1">
                <a:solidFill>
                  <a:srgbClr val="FFFF00"/>
                </a:solidFill>
              </a:rPr>
              <a:t>npm</a:t>
            </a:r>
            <a:r>
              <a:rPr lang="en-US" sz="1600" dirty="0">
                <a:solidFill>
                  <a:srgbClr val="FFFF00"/>
                </a:solidFill>
              </a:rPr>
              <a:t>  –v         </a:t>
            </a:r>
            <a:r>
              <a:rPr lang="en-US" sz="1600" dirty="0"/>
              <a:t>and       </a:t>
            </a:r>
            <a:r>
              <a:rPr lang="en-US" sz="1600" dirty="0">
                <a:solidFill>
                  <a:srgbClr val="FFFF00"/>
                </a:solidFill>
              </a:rPr>
              <a:t>node -v</a:t>
            </a: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</a:t>
            </a:r>
            <a:r>
              <a:rPr lang="en-IN" sz="1600" b="1" dirty="0"/>
              <a:t>Step 1: Install the Angular CLI</a:t>
            </a:r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IN" sz="1600" b="1" dirty="0"/>
              <a:t>                         </a:t>
            </a:r>
            <a:r>
              <a:rPr lang="en-IN" sz="1600" dirty="0" err="1">
                <a:solidFill>
                  <a:srgbClr val="FFFF00"/>
                </a:solidFill>
              </a:rPr>
              <a:t>npm</a:t>
            </a:r>
            <a:r>
              <a:rPr lang="en-IN" sz="1600" dirty="0">
                <a:solidFill>
                  <a:srgbClr val="FFFF00"/>
                </a:solidFill>
              </a:rPr>
              <a:t> install -g @angular/cli</a:t>
            </a:r>
            <a:endParaRPr lang="en-IN" sz="1600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1600" b="1" dirty="0"/>
              <a:t>Step 2 : Create a workspace and initial application</a:t>
            </a:r>
          </a:p>
          <a:p>
            <a:pPr marL="0" indent="0">
              <a:buNone/>
            </a:pPr>
            <a:r>
              <a:rPr lang="en-US" sz="1600" b="1" dirty="0"/>
              <a:t>                         </a:t>
            </a:r>
            <a:r>
              <a:rPr lang="en-IN" sz="1600" dirty="0">
                <a:solidFill>
                  <a:srgbClr val="FFFF00"/>
                </a:solidFill>
              </a:rPr>
              <a:t>ng new my-app</a:t>
            </a:r>
            <a:endParaRPr lang="en-IN" sz="1600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1600" b="1" dirty="0"/>
              <a:t>Step 3: Serve the application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</a:rPr>
              <a:t> </a:t>
            </a:r>
            <a:r>
              <a:rPr lang="en-IN" sz="1600" b="1" dirty="0">
                <a:solidFill>
                  <a:srgbClr val="FFFF00"/>
                </a:solidFill>
              </a:rPr>
              <a:t>                        </a:t>
            </a:r>
            <a:r>
              <a:rPr lang="en-IN" sz="1600" dirty="0">
                <a:solidFill>
                  <a:srgbClr val="FFFF00"/>
                </a:solidFill>
              </a:rPr>
              <a:t>cd my-app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00"/>
                </a:solidFill>
              </a:rPr>
              <a:t>                          ng serve  - -open   or   </a:t>
            </a:r>
            <a:r>
              <a:rPr lang="en-IN" sz="1600" dirty="0">
                <a:solidFill>
                  <a:srgbClr val="00B0F0"/>
                </a:solidFill>
              </a:rPr>
              <a:t>ng serve </a:t>
            </a:r>
            <a:r>
              <a:rPr lang="en-IN" sz="1600" dirty="0">
                <a:solidFill>
                  <a:srgbClr val="FFFF00"/>
                </a:solidFill>
              </a:rPr>
              <a:t>  </a:t>
            </a:r>
            <a:endParaRPr lang="en-IN" sz="1600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1600" b="1" dirty="0"/>
              <a:t>Step 4: Edit your first Angular component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600" b="1" dirty="0"/>
              <a:t>Step 5: </a:t>
            </a:r>
            <a:r>
              <a:rPr lang="en-IN" sz="1600" b="1" dirty="0">
                <a:solidFill>
                  <a:srgbClr val="FFFF00"/>
                </a:solidFill>
              </a:rPr>
              <a:t>ng serve   - - port 4400  </a:t>
            </a:r>
            <a:r>
              <a:rPr lang="en-IN" sz="1600" b="1" dirty="0"/>
              <a:t>// If u want to change the default port to another port 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9285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1" y="204895"/>
            <a:ext cx="9404723" cy="809412"/>
          </a:xfrm>
        </p:spPr>
        <p:txBody>
          <a:bodyPr/>
          <a:lstStyle/>
          <a:p>
            <a:r>
              <a:rPr lang="en-US" dirty="0"/>
              <a:t>Some topics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368" y="1014308"/>
            <a:ext cx="11178863" cy="54766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ECMAScript 2015-Classes,Modules etc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Node Package Manager</a:t>
            </a:r>
          </a:p>
          <a:p>
            <a:pPr marL="0" indent="0">
              <a:buNone/>
            </a:pPr>
            <a:r>
              <a:rPr lang="en-IN" b="1" dirty="0"/>
              <a:t>                </a:t>
            </a:r>
            <a:r>
              <a:rPr lang="en-IN" b="1" dirty="0" err="1"/>
              <a:t>npm</a:t>
            </a:r>
            <a:r>
              <a:rPr lang="en-IN" b="1" dirty="0"/>
              <a:t> </a:t>
            </a:r>
            <a:r>
              <a:rPr lang="en-IN" dirty="0"/>
              <a:t>, short for </a:t>
            </a:r>
            <a:r>
              <a:rPr lang="en-IN" b="1" dirty="0"/>
              <a:t>Node Package Manager</a:t>
            </a:r>
            <a:r>
              <a:rPr lang="en-IN" dirty="0"/>
              <a:t>, is two things: first and foremost, it is an     online repository for the publishing of open-source Node.js projects; second, it is a command-line utility for interacting with said repository that aids in package installation, version management, and dependency management.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86FE-3E8F-4E40-A264-6CDAA349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8541"/>
          </a:xfrm>
        </p:spPr>
        <p:txBody>
          <a:bodyPr/>
          <a:lstStyle/>
          <a:p>
            <a:r>
              <a:rPr lang="en-US" dirty="0"/>
              <a:t>Check installation status!!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9095-C2D8-4538-AE72-C4B267E6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11395635" cy="53657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By using Command Prompt window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    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node  - -version   or   node  –v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                and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     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npm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- - version  or  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npm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–v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0E215-B072-457B-8D26-EFC37751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26" y="3043216"/>
            <a:ext cx="11109031" cy="36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BD04-0F37-4862-A617-87699534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98" y="185299"/>
            <a:ext cx="11382757" cy="848048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Characteristics of AngularJS 1.x version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E25F-BB81-49A8-88BB-A656F1DBA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83" y="1033347"/>
            <a:ext cx="9894699" cy="55572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Dependency Injection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Two Way Data-Binding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Model View Controller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Directives, Filters </a:t>
            </a:r>
            <a:r>
              <a:rPr lang="en-US" sz="2800" dirty="0" err="1"/>
              <a:t>etc</a:t>
            </a:r>
            <a:r>
              <a:rPr lang="en-US" sz="2800" dirty="0"/>
              <a:t>…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Services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88BDE2-9560-49D7-BD4F-16E4D917DF8A}"/>
              </a:ext>
            </a:extLst>
          </p:cNvPr>
          <p:cNvSpPr/>
          <p:nvPr/>
        </p:nvSpPr>
        <p:spPr>
          <a:xfrm>
            <a:off x="2380222" y="2188832"/>
            <a:ext cx="1729409" cy="6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7B1481-4C2B-488F-8948-BE961F040E38}"/>
              </a:ext>
            </a:extLst>
          </p:cNvPr>
          <p:cNvSpPr/>
          <p:nvPr/>
        </p:nvSpPr>
        <p:spPr>
          <a:xfrm>
            <a:off x="2415207" y="3580169"/>
            <a:ext cx="1729409" cy="6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en-IN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F12E9E9-A5DA-420E-96C6-1EC3B3965133}"/>
              </a:ext>
            </a:extLst>
          </p:cNvPr>
          <p:cNvSpPr/>
          <p:nvPr/>
        </p:nvSpPr>
        <p:spPr>
          <a:xfrm flipH="1" flipV="1">
            <a:off x="4158861" y="2188832"/>
            <a:ext cx="1649897" cy="1932873"/>
          </a:xfrm>
          <a:prstGeom prst="curvedRightArrow">
            <a:avLst>
              <a:gd name="adj1" fmla="val 1400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55F90F58-BF05-4C70-9FAC-68CE4BCB9964}"/>
              </a:ext>
            </a:extLst>
          </p:cNvPr>
          <p:cNvSpPr/>
          <p:nvPr/>
        </p:nvSpPr>
        <p:spPr>
          <a:xfrm>
            <a:off x="690639" y="2422706"/>
            <a:ext cx="1689583" cy="1932873"/>
          </a:xfrm>
          <a:prstGeom prst="curvedRightArrow">
            <a:avLst>
              <a:gd name="adj1" fmla="val 1589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8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04F2-540C-4619-84C1-6E5C6D8E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 Angular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E68B-FA99-4A81-9A06-5F56EAE4D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22" y="1269242"/>
            <a:ext cx="10331356" cy="49791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Component can be describes as a </a:t>
            </a:r>
            <a:r>
              <a:rPr lang="en-US" b="1" dirty="0"/>
              <a:t>Class</a:t>
            </a:r>
            <a:r>
              <a:rPr lang="en-US" dirty="0"/>
              <a:t> in  Angular.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Component is a class with a </a:t>
            </a:r>
            <a:r>
              <a:rPr lang="en-US" b="1" dirty="0"/>
              <a:t>decorator</a:t>
            </a:r>
            <a:r>
              <a:rPr lang="en-US" dirty="0"/>
              <a:t> and a </a:t>
            </a:r>
            <a:r>
              <a:rPr lang="en-US" b="1" dirty="0"/>
              <a:t>template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Component composed of three things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Class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Template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Decorator	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Class contains the code required for the template design.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Template define the </a:t>
            </a:r>
            <a:r>
              <a:rPr lang="en-US" dirty="0" err="1"/>
              <a:t>UserInterface</a:t>
            </a:r>
            <a:r>
              <a:rPr lang="en-US" dirty="0"/>
              <a:t>. It contain html </a:t>
            </a:r>
            <a:r>
              <a:rPr lang="en-US" dirty="0" err="1"/>
              <a:t>part,directives,data</a:t>
            </a:r>
            <a:r>
              <a:rPr lang="en-US" dirty="0"/>
              <a:t> bindings.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Decorator adds meta data to the 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48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2002-0BE3-4E4A-9345-FAE755E3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5" y="197893"/>
            <a:ext cx="9404723" cy="770775"/>
          </a:xfrm>
        </p:spPr>
        <p:txBody>
          <a:bodyPr/>
          <a:lstStyle/>
          <a:p>
            <a:r>
              <a:rPr lang="en-US" dirty="0"/>
              <a:t>My First Angular Application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D3F52-EFFB-41C2-A07F-B07790C5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26" y="968668"/>
            <a:ext cx="11232132" cy="56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06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F9D2-6649-467C-AEDC-6353359F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CB6DB9-39D8-42C0-9CEF-245B06819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752" y="1596788"/>
            <a:ext cx="8789158" cy="46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78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504A-9B38-48D1-9C7C-C7B2DEC6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91" y="193183"/>
            <a:ext cx="10906238" cy="1159099"/>
          </a:xfrm>
        </p:spPr>
        <p:txBody>
          <a:bodyPr/>
          <a:lstStyle/>
          <a:p>
            <a:r>
              <a:rPr lang="en-US" sz="3600" b="1" i="1" u="sng" dirty="0"/>
              <a:t>Single Quote /double Quote</a:t>
            </a:r>
            <a:r>
              <a:rPr lang="en-US" sz="3600" b="1" i="1" dirty="0"/>
              <a:t> </a:t>
            </a:r>
            <a:r>
              <a:rPr lang="en-US" sz="3600" b="1" dirty="0"/>
              <a:t>and </a:t>
            </a:r>
            <a:r>
              <a:rPr lang="en-US" sz="3600" b="1" i="1" u="sng" dirty="0"/>
              <a:t>Backtick Character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EDD9-2BB2-4071-AC48-9CC15D02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91" y="1468192"/>
            <a:ext cx="10520955" cy="50871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we have single line html code in our </a:t>
            </a:r>
            <a:r>
              <a:rPr lang="en-US" b="1" dirty="0"/>
              <a:t>template property</a:t>
            </a:r>
            <a:r>
              <a:rPr lang="en-US" dirty="0"/>
              <a:t> than we can use</a:t>
            </a:r>
            <a:r>
              <a:rPr lang="en-US" b="1" dirty="0"/>
              <a:t> single quote ,double quote and backtick character 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But if we have html code with more than one line or multiline than we can only use </a:t>
            </a:r>
            <a:r>
              <a:rPr lang="en-US" b="1" dirty="0"/>
              <a:t>backtick character.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7045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3068-7BC8-4573-96E3-216D2A79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266132"/>
            <a:ext cx="11292605" cy="1021755"/>
          </a:xfrm>
        </p:spPr>
        <p:txBody>
          <a:bodyPr/>
          <a:lstStyle/>
          <a:p>
            <a:r>
              <a:rPr lang="en-US" sz="3200" dirty="0"/>
              <a:t>Difference between </a:t>
            </a:r>
            <a:r>
              <a:rPr lang="en-US" sz="3200" b="1" i="1" u="sng" dirty="0"/>
              <a:t>Single Quote </a:t>
            </a:r>
            <a:r>
              <a:rPr lang="en-US" sz="3200" dirty="0"/>
              <a:t>and </a:t>
            </a:r>
            <a:r>
              <a:rPr lang="en-US" sz="3200" b="1" i="1" u="sng" dirty="0"/>
              <a:t>Backtick Character  : </a:t>
            </a:r>
            <a:endParaRPr lang="en-IN" sz="3200" b="1" i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CE60EE-C313-4B30-968E-77C83793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429555"/>
            <a:ext cx="9999143" cy="51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07F6-151C-4991-891C-6ADA311F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6" y="117867"/>
            <a:ext cx="11369877" cy="1007593"/>
          </a:xfrm>
        </p:spPr>
        <p:txBody>
          <a:bodyPr/>
          <a:lstStyle/>
          <a:p>
            <a:r>
              <a:rPr lang="en-US" dirty="0"/>
              <a:t>Use of “Backtick”(``) character 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0BA9C-4744-49A5-88B0-9051D35B2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030310"/>
            <a:ext cx="11202453" cy="55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BC2B-CE6F-4F49-894A-6E87AE59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90" y="238836"/>
            <a:ext cx="10873909" cy="791474"/>
          </a:xfrm>
        </p:spPr>
        <p:txBody>
          <a:bodyPr/>
          <a:lstStyle/>
          <a:p>
            <a:r>
              <a:rPr lang="en-US" sz="3600" dirty="0"/>
              <a:t>Metadata properties for Component Decorator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72767-195F-4D28-A5E4-DF26C1AFB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73" y="1030310"/>
            <a:ext cx="11401942" cy="55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2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7E9E-868D-41A7-A422-E11071D1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69" y="3123127"/>
            <a:ext cx="8825659" cy="991673"/>
          </a:xfrm>
        </p:spPr>
        <p:txBody>
          <a:bodyPr/>
          <a:lstStyle/>
          <a:p>
            <a:r>
              <a:rPr lang="en-US" dirty="0"/>
              <a:t>template vs templateUrl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57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B279-B95D-40C7-AC3E-2D14E510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2138"/>
          </a:xfrm>
        </p:spPr>
        <p:txBody>
          <a:bodyPr/>
          <a:lstStyle/>
          <a:p>
            <a:r>
              <a:rPr lang="en-US" dirty="0"/>
              <a:t> template and templateUrl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417F-4A3C-4B87-84CE-195849A1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992" y="1378424"/>
            <a:ext cx="9080862" cy="50268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template   : -     </a:t>
            </a:r>
            <a:r>
              <a:rPr lang="en-US" dirty="0"/>
              <a:t>An inline template for an angular component. If provided, do not supply a template file using templateUrl.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       Example</a:t>
            </a:r>
            <a:r>
              <a:rPr lang="en-US" dirty="0">
                <a:sym typeface="Wingdings" panose="05000000000000000000" pitchFamily="2" charset="2"/>
              </a:rPr>
              <a:t> template: string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templateUrl   : - </a:t>
            </a:r>
            <a:r>
              <a:rPr lang="en-IN" dirty="0"/>
              <a:t>The URL of a template file for an Angular component. If provided, do not supply an inline template using template.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          Example</a:t>
            </a:r>
            <a:r>
              <a:rPr lang="en-IN" dirty="0">
                <a:sym typeface="Wingdings" panose="05000000000000000000" pitchFamily="2" charset="2"/>
              </a:rPr>
              <a:t>  </a:t>
            </a:r>
            <a:r>
              <a:rPr lang="en-IN" dirty="0" err="1"/>
              <a:t>templateUrl</a:t>
            </a:r>
            <a:r>
              <a:rPr lang="en-IN" dirty="0"/>
              <a:t>: string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Inline templates are specified directly in the component using template and it is more complex for bigger templates. As per expert suggestions, use templates and styles into a separate file, when your code more than 5 to 10 lines.</a:t>
            </a:r>
          </a:p>
        </p:txBody>
      </p:sp>
    </p:spTree>
    <p:extLst>
      <p:ext uri="{BB962C8B-B14F-4D97-AF65-F5344CB8AC3E}">
        <p14:creationId xmlns:p14="http://schemas.microsoft.com/office/powerpoint/2010/main" val="1061572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0BD9-9C37-4B75-A077-8671CBD5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4763"/>
          </a:xfrm>
        </p:spPr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BCFC-655F-410D-9FD9-8D8A6E44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66" y="1501254"/>
            <a:ext cx="9230987" cy="47471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External templates define the HTML in a separate file and reference this file in </a:t>
            </a:r>
            <a:r>
              <a:rPr lang="en-IN" dirty="0" err="1"/>
              <a:t>templateUrl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To use a relative path in the </a:t>
            </a:r>
            <a:r>
              <a:rPr lang="en-IN" dirty="0" err="1"/>
              <a:t>templateUrl</a:t>
            </a:r>
            <a:r>
              <a:rPr lang="en-IN" dirty="0"/>
              <a:t> we must include import component form @angular/core.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Some befits for template </a:t>
            </a:r>
            <a:r>
              <a:rPr lang="en-IN" dirty="0" err="1"/>
              <a:t>Urls</a:t>
            </a:r>
            <a:r>
              <a:rPr lang="en-IN" dirty="0"/>
              <a:t> i.e.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      </a:t>
            </a:r>
            <a:r>
              <a:rPr lang="en-IN" dirty="0" err="1"/>
              <a:t>i</a:t>
            </a:r>
            <a:r>
              <a:rPr lang="en-IN" dirty="0"/>
              <a:t>) Separations of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IN" dirty="0"/>
              <a:t>     ii) Easy debugging</a:t>
            </a:r>
          </a:p>
        </p:txBody>
      </p:sp>
    </p:spTree>
    <p:extLst>
      <p:ext uri="{BB962C8B-B14F-4D97-AF65-F5344CB8AC3E}">
        <p14:creationId xmlns:p14="http://schemas.microsoft.com/office/powerpoint/2010/main" val="317560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8E95-4B3C-49DB-B855-2208035C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28788"/>
            <a:ext cx="10899778" cy="1133341"/>
          </a:xfrm>
        </p:spPr>
        <p:txBody>
          <a:bodyPr/>
          <a:lstStyle/>
          <a:p>
            <a:r>
              <a:rPr lang="en-IN" sz="3200" dirty="0"/>
              <a:t>Some Common Concepts and Terminology- AngularJS 1.x and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8DF3-1A39-4D5A-A625-BB2906C01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262129"/>
            <a:ext cx="11009270" cy="533185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Template - </a:t>
            </a:r>
            <a:r>
              <a:rPr lang="en-IN" dirty="0"/>
              <a:t>HTML with additional </a:t>
            </a:r>
            <a:r>
              <a:rPr lang="en-IN" dirty="0" err="1"/>
              <a:t>markup</a:t>
            </a:r>
            <a:r>
              <a:rPr lang="en-IN" dirty="0"/>
              <a:t> used to describe what should be displayed.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Directive - </a:t>
            </a:r>
            <a:r>
              <a:rPr lang="en-IN" dirty="0"/>
              <a:t>Allows developer to extend HTML with own elements and attributes (reusable pieces).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Scope - </a:t>
            </a:r>
            <a:r>
              <a:rPr lang="en-IN" dirty="0"/>
              <a:t>Context where the model data is stored so that templates and controllers can access.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Compiler - </a:t>
            </a:r>
            <a:r>
              <a:rPr lang="en-IN" dirty="0"/>
              <a:t>Processes the template to generate HTML for the browser.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Data Binding - </a:t>
            </a:r>
            <a:r>
              <a:rPr lang="en-IN" dirty="0"/>
              <a:t>Syncing of the data between the Scope and the HTML (two ways).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Dependency Injection – </a:t>
            </a:r>
            <a:r>
              <a:rPr lang="en-IN" dirty="0"/>
              <a:t>A concept which help us for</a:t>
            </a:r>
            <a:r>
              <a:rPr lang="en-IN" b="1" dirty="0"/>
              <a:t> </a:t>
            </a:r>
            <a:r>
              <a:rPr lang="en-IN" dirty="0"/>
              <a:t>Fetching and setting up all the functionality needed by a component.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Module -  </a:t>
            </a:r>
            <a:r>
              <a:rPr lang="en-IN" dirty="0"/>
              <a:t>A container for all the parts of an application.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Service - </a:t>
            </a:r>
            <a:r>
              <a:rPr lang="en-IN" dirty="0"/>
              <a:t>A way of packaging functionality to make it available to any view.</a:t>
            </a:r>
          </a:p>
        </p:txBody>
      </p:sp>
    </p:spTree>
    <p:extLst>
      <p:ext uri="{BB962C8B-B14F-4D97-AF65-F5344CB8AC3E}">
        <p14:creationId xmlns:p14="http://schemas.microsoft.com/office/powerpoint/2010/main" val="366137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89A0-A531-4C7F-8288-A570E0F4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208020"/>
            <a:ext cx="9404723" cy="873806"/>
          </a:xfrm>
        </p:spPr>
        <p:txBody>
          <a:bodyPr/>
          <a:lstStyle/>
          <a:p>
            <a:r>
              <a:rPr lang="en-US" dirty="0"/>
              <a:t>Example : 1   [ template property ]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519A80-8DE6-4EF1-97D5-4B238738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127" y="1107592"/>
            <a:ext cx="10998558" cy="5345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6E366-F827-43A8-91E9-49E444F8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1" y="4037242"/>
            <a:ext cx="6722772" cy="26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A942-7C1E-4EFF-842A-83831673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66" y="195141"/>
            <a:ext cx="9404724" cy="783654"/>
          </a:xfrm>
        </p:spPr>
        <p:txBody>
          <a:bodyPr/>
          <a:lstStyle/>
          <a:p>
            <a:r>
              <a:rPr lang="en-US" dirty="0"/>
              <a:t>Example : 2   [ template property ]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C4D85-B349-4819-8A39-78C74E13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6" y="978795"/>
            <a:ext cx="11395634" cy="5499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39010-FB88-470D-9096-2D2BA538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61" y="3670480"/>
            <a:ext cx="5950039" cy="2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4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D580-713E-4D00-9AC8-968F49BE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03" y="192157"/>
            <a:ext cx="10674419" cy="680621"/>
          </a:xfrm>
        </p:spPr>
        <p:txBody>
          <a:bodyPr/>
          <a:lstStyle/>
          <a:p>
            <a:r>
              <a:rPr lang="en-US" dirty="0"/>
              <a:t>Example : 1   [ templateUrl property ]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8E3C09-4BB8-4114-98AF-BCE8A2A39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965914"/>
            <a:ext cx="5348747" cy="41598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D5569-D21E-44A3-9DFE-E576DE34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13" y="965914"/>
            <a:ext cx="5809325" cy="295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AB874-FC30-4E7F-8558-EB28FF7B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24" y="3706881"/>
            <a:ext cx="7772414" cy="2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9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F224-A61C-43D9-B91C-116687A3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3055392"/>
            <a:ext cx="9435707" cy="747215"/>
          </a:xfrm>
        </p:spPr>
        <p:txBody>
          <a:bodyPr>
            <a:normAutofit/>
          </a:bodyPr>
          <a:lstStyle/>
          <a:p>
            <a:r>
              <a:rPr lang="en-US" b="1" dirty="0"/>
              <a:t>Nested components in angular apps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63627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712-2D42-4D03-896C-DC3584A5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1" y="235458"/>
            <a:ext cx="9404723" cy="610704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component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2DCB-9FCD-4F39-87AD-389CA87B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091820"/>
            <a:ext cx="9404722" cy="51565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Nesting component means including a component into another component.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AppModule</a:t>
            </a:r>
            <a:r>
              <a:rPr lang="en-US" b="1" dirty="0"/>
              <a:t> :  </a:t>
            </a:r>
            <a:r>
              <a:rPr lang="en-US" dirty="0" err="1"/>
              <a:t>AppModule</a:t>
            </a:r>
            <a:r>
              <a:rPr lang="en-US" dirty="0"/>
              <a:t> is the root module which bootstraps and launches the angular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900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6354-B6B6-4D02-8D74-41FF7854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3410"/>
            <a:ext cx="9404723" cy="708112"/>
          </a:xfrm>
        </p:spPr>
        <p:txBody>
          <a:bodyPr/>
          <a:lstStyle/>
          <a:p>
            <a:r>
              <a:rPr lang="en-US" sz="3600" dirty="0"/>
              <a:t>Steps to implement nesting component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A2D3-78FC-4F89-97B3-5A04F3FF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901522"/>
            <a:ext cx="11214774" cy="5763068"/>
          </a:xfrm>
        </p:spPr>
        <p:txBody>
          <a:bodyPr/>
          <a:lstStyle/>
          <a:p>
            <a:r>
              <a:rPr lang="en-US" dirty="0"/>
              <a:t>Step 1:-Create an new </a:t>
            </a:r>
            <a:r>
              <a:rPr lang="en-US" dirty="0" err="1"/>
              <a:t>templete</a:t>
            </a:r>
            <a:r>
              <a:rPr lang="en-US" dirty="0"/>
              <a:t> file (example</a:t>
            </a:r>
            <a:r>
              <a:rPr lang="en-US" dirty="0">
                <a:sym typeface="Wingdings" panose="05000000000000000000" pitchFamily="2" charset="2"/>
              </a:rPr>
              <a:t> employee.component.html)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CE18-552E-4650-99AA-E9ECB534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18" y="1339404"/>
            <a:ext cx="11054686" cy="53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8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B052-E479-44B7-93A0-3AB4EF27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43625"/>
            <a:ext cx="9670847" cy="1002595"/>
          </a:xfrm>
        </p:spPr>
        <p:txBody>
          <a:bodyPr/>
          <a:lstStyle/>
          <a:p>
            <a:r>
              <a:rPr lang="en-US" sz="3200" dirty="0"/>
              <a:t>Step 2:- Create an new type-script file (example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 err="1">
                <a:sym typeface="Wingdings" panose="05000000000000000000" pitchFamily="2" charset="2"/>
              </a:rPr>
              <a:t>employee.component.ts</a:t>
            </a:r>
            <a:r>
              <a:rPr lang="en-US" sz="3200" dirty="0">
                <a:sym typeface="Wingdings" panose="05000000000000000000" pitchFamily="2" charset="2"/>
              </a:rPr>
              <a:t>)</a:t>
            </a:r>
            <a:r>
              <a:rPr lang="en-US" sz="3200" dirty="0"/>
              <a:t> 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DE3D18-77D0-4F84-8E2E-C97A2D6E1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006" y="1262131"/>
            <a:ext cx="10972800" cy="54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B8B-71CA-4D08-B466-BB17FFE6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01" y="127622"/>
            <a:ext cx="9914565" cy="799657"/>
          </a:xfrm>
        </p:spPr>
        <p:txBody>
          <a:bodyPr/>
          <a:lstStyle/>
          <a:p>
            <a:r>
              <a:rPr lang="en-US" sz="3200" dirty="0"/>
              <a:t>Step 3:- Modification required into </a:t>
            </a:r>
            <a:r>
              <a:rPr lang="en-US" sz="3200" dirty="0" err="1"/>
              <a:t>app.module.ts</a:t>
            </a:r>
            <a:r>
              <a:rPr lang="en-US" sz="3200" dirty="0"/>
              <a:t> 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1DA7C-2C61-4B31-9454-E56B2E95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01" y="824248"/>
            <a:ext cx="11131598" cy="57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62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2D78-AD52-4B8C-9FD2-1D805887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68" y="156504"/>
            <a:ext cx="10687298" cy="706381"/>
          </a:xfrm>
        </p:spPr>
        <p:txBody>
          <a:bodyPr/>
          <a:lstStyle/>
          <a:p>
            <a:r>
              <a:rPr lang="en-US" dirty="0"/>
              <a:t>Step 4:-Finally </a:t>
            </a:r>
            <a:r>
              <a:rPr lang="en-US" dirty="0" err="1"/>
              <a:t>app.component.ts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8F529-588B-4661-AA28-3A8EFDA0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68" y="914398"/>
            <a:ext cx="11099421" cy="57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1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76C5-8D3C-4C19-AAE2-C7F5F07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185115"/>
            <a:ext cx="8825659" cy="1243885"/>
          </a:xfrm>
        </p:spPr>
        <p:txBody>
          <a:bodyPr/>
          <a:lstStyle/>
          <a:p>
            <a:r>
              <a:rPr lang="en-US" b="1" dirty="0"/>
              <a:t>Styling angular components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503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207A-32C9-4929-AAE5-7D7D9EA0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79137"/>
            <a:ext cx="9404723" cy="860927"/>
          </a:xfrm>
        </p:spPr>
        <p:txBody>
          <a:bodyPr/>
          <a:lstStyle/>
          <a:p>
            <a:r>
              <a:rPr lang="en-US" dirty="0"/>
              <a:t>AngularJS,Angular2 and Angular4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EA35-59F9-4988-9FE0-A650DA11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2" y="1040064"/>
            <a:ext cx="9264242" cy="5638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i="1" u="sng" dirty="0"/>
              <a:t>AngularJS vs Angular2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 </a:t>
            </a:r>
            <a:r>
              <a:rPr lang="en-US" dirty="0"/>
              <a:t>Angular 2 is not a simple upgrade from AngularJS 1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u="sng" dirty="0"/>
              <a:t>Angular 2 vs Angular 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Changing from Angular 2 to Angular 4 and even the future version of Angular, won’t be like changing from AngulaJS1.x version.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case of Angular4 ,changes are done into core library part.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Angular4 is simply the next version of Angular 2.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Angular 4 is backwards compatible with angular 2 for most application.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Changes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TypeScript 2.1 and 2.2 compatibility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@angular/core package.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930430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368E-94CD-4118-8827-8CE245AB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24" y="276420"/>
            <a:ext cx="9404723" cy="599343"/>
          </a:xfrm>
        </p:spPr>
        <p:txBody>
          <a:bodyPr/>
          <a:lstStyle/>
          <a:p>
            <a:r>
              <a:rPr lang="en-US" sz="2800" dirty="0"/>
              <a:t>Option for styling </a:t>
            </a:r>
            <a:r>
              <a:rPr lang="en-US" sz="2800"/>
              <a:t>angular  component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D449-A29A-43CB-A633-066805EE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03" y="995679"/>
            <a:ext cx="10732373" cy="5409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Styles in external stylesheet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styles.css.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Styles </a:t>
            </a:r>
            <a:r>
              <a:rPr lang="en-US" b="1" dirty="0">
                <a:sym typeface="Wingdings" panose="05000000000000000000" pitchFamily="2" charset="2"/>
              </a:rPr>
              <a:t>inline</a:t>
            </a:r>
            <a:r>
              <a:rPr lang="en-US" dirty="0">
                <a:sym typeface="Wingdings" panose="05000000000000000000" pitchFamily="2" charset="2"/>
              </a:rPr>
              <a:t> in the component </a:t>
            </a:r>
            <a:r>
              <a:rPr lang="en-US" b="1" dirty="0">
                <a:sym typeface="Wingdings" panose="05000000000000000000" pitchFamily="2" charset="2"/>
              </a:rPr>
              <a:t>HTML file.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Styles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 the component html file using </a:t>
            </a:r>
            <a:r>
              <a:rPr lang="en-US" b="1" dirty="0">
                <a:sym typeface="Wingdings" panose="05000000000000000000" pitchFamily="2" charset="2"/>
              </a:rPr>
              <a:t>&lt;style&gt; </a:t>
            </a:r>
            <a:r>
              <a:rPr lang="en-US" dirty="0">
                <a:sym typeface="Wingdings" panose="05000000000000000000" pitchFamily="2" charset="2"/>
              </a:rPr>
              <a:t>tag.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Specify the styles using the </a:t>
            </a:r>
            <a:r>
              <a:rPr lang="en-US" b="1" dirty="0">
                <a:sym typeface="Wingdings" panose="05000000000000000000" pitchFamily="2" charset="2"/>
              </a:rPr>
              <a:t>@component </a:t>
            </a:r>
            <a:r>
              <a:rPr lang="en-US" dirty="0">
                <a:sym typeface="Wingdings" panose="05000000000000000000" pitchFamily="2" charset="2"/>
              </a:rPr>
              <a:t>decorator </a:t>
            </a:r>
            <a:r>
              <a:rPr lang="en-US" b="1" dirty="0">
                <a:sym typeface="Wingdings" panose="05000000000000000000" pitchFamily="2" charset="2"/>
              </a:rPr>
              <a:t>styles</a:t>
            </a:r>
            <a:r>
              <a:rPr lang="en-US" dirty="0">
                <a:sym typeface="Wingdings" panose="05000000000000000000" pitchFamily="2" charset="2"/>
              </a:rPr>
              <a:t> property.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Specify the styles using the </a:t>
            </a:r>
            <a:r>
              <a:rPr lang="en-US" b="1" dirty="0">
                <a:sym typeface="Wingdings" panose="05000000000000000000" pitchFamily="2" charset="2"/>
              </a:rPr>
              <a:t>@component </a:t>
            </a:r>
            <a:r>
              <a:rPr lang="en-US" dirty="0">
                <a:sym typeface="Wingdings" panose="05000000000000000000" pitchFamily="2" charset="2"/>
              </a:rPr>
              <a:t>decorator </a:t>
            </a:r>
            <a:r>
              <a:rPr lang="en-US" b="1" dirty="0" err="1">
                <a:sym typeface="Wingdings" panose="05000000000000000000" pitchFamily="2" charset="2"/>
              </a:rPr>
              <a:t>styleUrls</a:t>
            </a:r>
            <a:r>
              <a:rPr lang="en-US" dirty="0">
                <a:sym typeface="Wingdings" panose="05000000000000000000" pitchFamily="2" charset="2"/>
              </a:rPr>
              <a:t> property.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135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EA6B-F974-43A7-8BE6-E1AA5677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56505"/>
            <a:ext cx="11242069" cy="69350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Example 1:- Styles in external stylesheet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styles.css.</a:t>
            </a:r>
            <a:br>
              <a:rPr lang="en-US" b="1" dirty="0">
                <a:sym typeface="Wingdings" panose="05000000000000000000" pitchFamily="2" charset="2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8C197-E3A1-492F-87C6-5ADD75B3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4" y="943621"/>
            <a:ext cx="11547476" cy="575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F012F-3284-4AC3-B966-A76C5099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12" y="3065171"/>
            <a:ext cx="6409877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52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50B4-B6B0-42F9-9C01-FBDACBA2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10024" cy="55183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Example 2:- Styles in external stylesheet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styles.css.</a:t>
            </a:r>
            <a:br>
              <a:rPr lang="en-US" sz="2800" b="1" dirty="0">
                <a:sym typeface="Wingdings" panose="05000000000000000000" pitchFamily="2" charset="2"/>
              </a:rPr>
            </a:b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0B3A6-FC13-4229-8755-735C977EF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146220"/>
            <a:ext cx="11382757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E7BA-EE5F-4127-B2F4-602EC47D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036" y="1970468"/>
            <a:ext cx="6503831" cy="4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1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E941-7121-4A99-BEF8-09083012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99624"/>
            <a:ext cx="10931997" cy="55183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Example 1:- Styles </a:t>
            </a:r>
            <a:r>
              <a:rPr lang="en-US" sz="2800" b="1" dirty="0">
                <a:sym typeface="Wingdings" panose="05000000000000000000" pitchFamily="2" charset="2"/>
              </a:rPr>
              <a:t>inline</a:t>
            </a:r>
            <a:r>
              <a:rPr lang="en-US" sz="2800" dirty="0">
                <a:sym typeface="Wingdings" panose="05000000000000000000" pitchFamily="2" charset="2"/>
              </a:rPr>
              <a:t> in the component </a:t>
            </a:r>
            <a:r>
              <a:rPr lang="en-US" sz="2800" b="1" dirty="0">
                <a:sym typeface="Wingdings" panose="05000000000000000000" pitchFamily="2" charset="2"/>
              </a:rPr>
              <a:t>HTML file</a:t>
            </a:r>
            <a:br>
              <a:rPr lang="en-US" sz="2800" b="1" dirty="0">
                <a:sym typeface="Wingdings" panose="05000000000000000000" pitchFamily="2" charset="2"/>
              </a:rPr>
            </a:b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414924-4E35-4BD0-B125-5403C6B3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802975"/>
            <a:ext cx="11176695" cy="59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3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EF8C-7806-4ADC-97E5-37DE778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22349"/>
            <a:ext cx="10880482" cy="513197"/>
          </a:xfrm>
        </p:spPr>
        <p:txBody>
          <a:bodyPr/>
          <a:lstStyle/>
          <a:p>
            <a:r>
              <a:rPr lang="en-US" sz="2400" dirty="0"/>
              <a:t>Example 1:-</a:t>
            </a:r>
            <a:r>
              <a:rPr lang="en-US" sz="2400" dirty="0">
                <a:sym typeface="Wingdings" panose="05000000000000000000" pitchFamily="2" charset="2"/>
              </a:rPr>
              <a:t> Styles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in the component html file using </a:t>
            </a:r>
            <a:r>
              <a:rPr lang="en-US" sz="2000" b="1" dirty="0">
                <a:sym typeface="Wingdings" panose="05000000000000000000" pitchFamily="2" charset="2"/>
              </a:rPr>
              <a:t>&lt;style&gt; </a:t>
            </a:r>
            <a:r>
              <a:rPr lang="en-US" sz="2000" dirty="0">
                <a:sym typeface="Wingdings" panose="05000000000000000000" pitchFamily="2" charset="2"/>
              </a:rPr>
              <a:t>tag</a:t>
            </a:r>
            <a:endParaRPr lang="en-IN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DAA585-4146-4D19-9728-FDAD967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635546"/>
            <a:ext cx="11357000" cy="62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4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8281-FAE3-4178-9407-B58346BF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67" y="210065"/>
            <a:ext cx="11434794" cy="753761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Example 1:- Specify the styles using the </a:t>
            </a:r>
            <a:r>
              <a:rPr lang="en-US" sz="2400" b="1" dirty="0">
                <a:sym typeface="Wingdings" panose="05000000000000000000" pitchFamily="2" charset="2"/>
              </a:rPr>
              <a:t>@component </a:t>
            </a:r>
            <a:r>
              <a:rPr lang="en-US" sz="2400" dirty="0">
                <a:sym typeface="Wingdings" panose="05000000000000000000" pitchFamily="2" charset="2"/>
              </a:rPr>
              <a:t>decorator </a:t>
            </a:r>
            <a:r>
              <a:rPr lang="en-US" sz="2400" b="1" dirty="0">
                <a:sym typeface="Wingdings" panose="05000000000000000000" pitchFamily="2" charset="2"/>
              </a:rPr>
              <a:t>styles</a:t>
            </a:r>
            <a:r>
              <a:rPr lang="en-US" sz="2400" dirty="0">
                <a:sym typeface="Wingdings" panose="05000000000000000000" pitchFamily="2" charset="2"/>
              </a:rPr>
              <a:t> property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4478D-6639-49E2-8404-7010853C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12" y="1094704"/>
            <a:ext cx="11552349" cy="5763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1EC19-E6C2-45FD-AAEA-4D22379E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13" y="3278196"/>
            <a:ext cx="7488195" cy="34598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DD4F21-4001-4FAA-9D88-5DD1AB1C9EE4}"/>
                  </a:ext>
                </a:extLst>
              </p14:cNvPr>
              <p14:cNvContentPartPr/>
              <p14:nvPr/>
            </p14:nvContentPartPr>
            <p14:xfrm>
              <a:off x="2812680" y="2696760"/>
              <a:ext cx="3706200" cy="42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DD4F21-4001-4FAA-9D88-5DD1AB1C9E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3320" y="2687400"/>
                <a:ext cx="3724920" cy="4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447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D52C-F90D-4F07-8306-4F8B1E10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20713"/>
            <a:ext cx="9404723" cy="977776"/>
          </a:xfrm>
        </p:spPr>
        <p:txBody>
          <a:bodyPr/>
          <a:lstStyle/>
          <a:p>
            <a:r>
              <a:rPr lang="en-US" sz="2800" dirty="0">
                <a:sym typeface="Wingdings" panose="05000000000000000000" pitchFamily="2" charset="2"/>
              </a:rPr>
              <a:t>Example 1:- Specify the styles using the </a:t>
            </a:r>
            <a:r>
              <a:rPr lang="en-US" sz="2800" b="1" dirty="0">
                <a:sym typeface="Wingdings" panose="05000000000000000000" pitchFamily="2" charset="2"/>
              </a:rPr>
              <a:t>@component </a:t>
            </a:r>
            <a:r>
              <a:rPr lang="en-US" sz="2800" dirty="0">
                <a:sym typeface="Wingdings" panose="05000000000000000000" pitchFamily="2" charset="2"/>
              </a:rPr>
              <a:t>decorator </a:t>
            </a:r>
            <a:r>
              <a:rPr lang="en-US" sz="2800" b="1" dirty="0" err="1">
                <a:sym typeface="Wingdings" panose="05000000000000000000" pitchFamily="2" charset="2"/>
              </a:rPr>
              <a:t>styleUrls</a:t>
            </a:r>
            <a:r>
              <a:rPr lang="en-US" sz="2800" dirty="0">
                <a:sym typeface="Wingdings" panose="05000000000000000000" pitchFamily="2" charset="2"/>
              </a:rPr>
              <a:t> property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A225E2-16AA-4A40-9FF4-D0F679A3E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9" y="1098490"/>
            <a:ext cx="5795428" cy="283740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7CEE06-D573-4A98-A442-4C9592762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6" y="3759585"/>
            <a:ext cx="5621699" cy="3274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B44F4A-5253-47B9-AFD3-DC3C1DD13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803740"/>
            <a:ext cx="6219825" cy="50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15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F99-1622-472E-8325-DF73BA4D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07" y="2648218"/>
            <a:ext cx="8825659" cy="1561563"/>
          </a:xfrm>
        </p:spPr>
        <p:txBody>
          <a:bodyPr/>
          <a:lstStyle/>
          <a:p>
            <a:r>
              <a:rPr lang="en-US" b="1" dirty="0"/>
              <a:t>Interpolation : Data binding in angular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00178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91AD-9984-4CB3-82A5-E4C1B46C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E48D-EE2E-447F-A026-33E324FA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54" y="1249252"/>
            <a:ext cx="9289999" cy="49991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Interpolation means data banding.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Interpolation is represented using double-curly braces. </a:t>
            </a:r>
            <a:r>
              <a:rPr lang="en-IN" dirty="0">
                <a:solidFill>
                  <a:srgbClr val="FFFF00"/>
                </a:solidFill>
              </a:rPr>
              <a:t>Example- {{ }}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Using Interpolation we evaluate expressions. The component properties, mathematical calculation etc are executed within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562795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A9AC-C26A-4CB4-B7DC-FA9D2F7E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 binding in angular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AC5C-BB2E-415B-8F31-F30002B2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06" y="2052918"/>
            <a:ext cx="9308448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One way data-binding </a:t>
            </a:r>
            <a:r>
              <a:rPr lang="en-US" dirty="0"/>
              <a:t>: From component to view template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One way data-binding </a:t>
            </a:r>
            <a:r>
              <a:rPr lang="en-US" dirty="0"/>
              <a:t>: From view template to component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Two way data-binding </a:t>
            </a:r>
            <a:r>
              <a:rPr lang="en-US" dirty="0"/>
              <a:t>: From component to view template and From view template to component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16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E29D-2A5D-4FBC-AA6C-49E57AE1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16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Angular 6 new features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6253-CD91-46DB-9712-10355611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455314"/>
            <a:ext cx="9404722" cy="4793086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u="sng" dirty="0">
                <a:solidFill>
                  <a:srgbClr val="00B0F0"/>
                </a:solidFill>
              </a:rPr>
              <a:t>Change-1</a:t>
            </a:r>
            <a:r>
              <a:rPr lang="en-US" sz="3200" b="1" i="1" u="sng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Import from “@angular/core” vs Import from “@ angular/animations” </a:t>
            </a:r>
            <a:endParaRPr lang="en-US" dirty="0"/>
          </a:p>
          <a:p>
            <a:r>
              <a:rPr lang="en-US" dirty="0"/>
              <a:t>Earlier it is possible to import animation related functions from </a:t>
            </a:r>
            <a:r>
              <a:rPr lang="en-US" dirty="0">
                <a:solidFill>
                  <a:srgbClr val="FFFF00"/>
                </a:solidFill>
              </a:rPr>
              <a:t>“@angular/core” </a:t>
            </a:r>
            <a:r>
              <a:rPr lang="en-US" dirty="0"/>
              <a:t>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now to import animation related function you should import </a:t>
            </a:r>
            <a:r>
              <a:rPr lang="en-US" dirty="0">
                <a:solidFill>
                  <a:srgbClr val="FFFF00"/>
                </a:solidFill>
              </a:rPr>
              <a:t>“@angular/animations”</a:t>
            </a:r>
            <a:r>
              <a:rPr lang="en-US" dirty="0"/>
              <a:t> package.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56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AFFE-706F-4D66-BD5B-C1DC6A9E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63" y="109182"/>
            <a:ext cx="9532219" cy="764274"/>
          </a:xfrm>
        </p:spPr>
        <p:txBody>
          <a:bodyPr/>
          <a:lstStyle/>
          <a:p>
            <a:r>
              <a:rPr lang="en-US" dirty="0"/>
              <a:t>Example -1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34A28-84E0-4761-B579-DEF9C61B3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3" y="873456"/>
            <a:ext cx="9404722" cy="4692554"/>
          </a:xfrm>
        </p:spPr>
        <p:txBody>
          <a:bodyPr/>
          <a:lstStyle/>
          <a:p>
            <a:r>
              <a:rPr lang="en-IN" dirty="0"/>
              <a:t>Angular uses double-curly braces </a:t>
            </a:r>
            <a:r>
              <a:rPr lang="en-IN" b="1" dirty="0"/>
              <a:t>{{ }}</a:t>
            </a:r>
            <a:r>
              <a:rPr lang="en-IN" dirty="0"/>
              <a:t> to represent interpolation. Interpolation executes expression. Suppose we want to do mathematical calculation, we can perform it as follows within HTML template.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dirty="0"/>
              <a:t>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658F5-1C66-4999-80FC-A17A2558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5" y="2202287"/>
            <a:ext cx="11104670" cy="46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32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A9D6-1653-4269-98D1-F3FC7013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04989"/>
            <a:ext cx="9404723" cy="538955"/>
          </a:xfrm>
        </p:spPr>
        <p:txBody>
          <a:bodyPr/>
          <a:lstStyle/>
          <a:p>
            <a:r>
              <a:rPr lang="en-US" sz="3200" dirty="0"/>
              <a:t>Example 2 –( Some operation of Interpolation)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F0918D-D05A-4C70-94DB-F446BF4BF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824248"/>
            <a:ext cx="11163816" cy="57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3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3E7F-AA8F-4556-9771-EA9928CD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38" y="211943"/>
            <a:ext cx="9404723" cy="66382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6B16F-B8E7-41F1-B85E-F40E108A8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38" y="1007256"/>
            <a:ext cx="11333407" cy="57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31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F6EF-930A-4E1D-9D8F-C086BDC8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052383"/>
          </a:xfrm>
        </p:spPr>
        <p:txBody>
          <a:bodyPr/>
          <a:lstStyle/>
          <a:p>
            <a:r>
              <a:rPr lang="en-US" dirty="0"/>
              <a:t>Property binding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A8A6-AF2B-4E69-97A3-B47B0EF8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74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E5EF-1AD0-47CD-A6E1-80C3EB27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168512"/>
            <a:ext cx="9404723" cy="820028"/>
          </a:xfrm>
        </p:spPr>
        <p:txBody>
          <a:bodyPr/>
          <a:lstStyle/>
          <a:p>
            <a:r>
              <a:rPr lang="en-US" dirty="0"/>
              <a:t>Interpolation vs Property binding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20C9A-1271-4826-BE27-A12AEEEF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78" y="988540"/>
            <a:ext cx="10993952" cy="570094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Interpolation :  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This is one way data-binding.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Data will flow from class (Component) to template property (template / UI).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Interpolation is a special syntax that angular convert into property binding.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Interpolation is just convenient alternative of property binding.</a:t>
            </a:r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To concatenate string we must use interpolation instead of property binding .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&lt;img src="https://ardentcollaborations.com/{{image_path}}" width="300"/&gt;</a:t>
            </a:r>
            <a:r>
              <a:rPr lang="en-US" dirty="0"/>
              <a:t>			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Property binding :</a:t>
            </a:r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To set an element property to a non-string data value, we must use property binding not interpolation.</a:t>
            </a:r>
            <a:endParaRPr lang="en-IN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dirty="0"/>
              <a:t>		 </a:t>
            </a:r>
            <a:r>
              <a:rPr lang="en-IN" dirty="0">
                <a:solidFill>
                  <a:srgbClr val="FFFF00"/>
                </a:solidFill>
              </a:rPr>
              <a:t>&lt;button [disabled]='</a:t>
            </a:r>
            <a:r>
              <a:rPr lang="en-IN" dirty="0" err="1">
                <a:solidFill>
                  <a:srgbClr val="FFFF00"/>
                </a:solidFill>
              </a:rPr>
              <a:t>isDisable</a:t>
            </a:r>
            <a:r>
              <a:rPr lang="en-IN" dirty="0">
                <a:solidFill>
                  <a:srgbClr val="FFFF00"/>
                </a:solidFill>
              </a:rPr>
              <a:t>' &gt;Click me for next page!!!&lt;/button&gt;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IN" dirty="0">
                <a:solidFill>
                  <a:srgbClr val="FFFF00"/>
                </a:solidFill>
              </a:rPr>
              <a:t>		 export class </a:t>
            </a:r>
            <a:r>
              <a:rPr lang="en-IN" dirty="0" err="1">
                <a:solidFill>
                  <a:srgbClr val="FFFF00"/>
                </a:solidFill>
              </a:rPr>
              <a:t>AppComponent</a:t>
            </a:r>
            <a:r>
              <a:rPr lang="en-IN" dirty="0">
                <a:solidFill>
                  <a:srgbClr val="FFFF00"/>
                </a:solidFill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IN" dirty="0">
                <a:solidFill>
                  <a:srgbClr val="FFFF00"/>
                </a:solidFill>
              </a:rPr>
              <a:t>					 </a:t>
            </a:r>
            <a:r>
              <a:rPr lang="en-IN" dirty="0" err="1">
                <a:solidFill>
                  <a:srgbClr val="FFFF00"/>
                </a:solidFill>
              </a:rPr>
              <a:t>isDisable</a:t>
            </a:r>
            <a:r>
              <a:rPr lang="en-IN" dirty="0">
                <a:solidFill>
                  <a:srgbClr val="FFFF00"/>
                </a:solidFill>
              </a:rPr>
              <a:t> : </a:t>
            </a:r>
            <a:r>
              <a:rPr lang="en-IN" dirty="0" err="1">
                <a:solidFill>
                  <a:srgbClr val="FFFF00"/>
                </a:solidFill>
              </a:rPr>
              <a:t>boolean</a:t>
            </a:r>
            <a:r>
              <a:rPr lang="en-IN" dirty="0">
                <a:solidFill>
                  <a:srgbClr val="FFFF00"/>
                </a:solidFill>
              </a:rPr>
              <a:t> = true;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		</a:t>
            </a:r>
            <a:r>
              <a:rPr lang="en-IN" dirty="0">
                <a:solidFill>
                  <a:srgbClr val="FFFF00"/>
                </a:solidFill>
              </a:rPr>
              <a:t> 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24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2C40-3140-4DB7-8B65-E275EA01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9390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1B2D-8A07-4C82-90F9-1350A2B63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26524"/>
            <a:ext cx="11357980" cy="5293217"/>
          </a:xfrm>
        </p:spPr>
        <p:txBody>
          <a:bodyPr/>
          <a:lstStyle/>
          <a:p>
            <a:r>
              <a:rPr lang="en-US" dirty="0"/>
              <a:t>In case of property binding : </a:t>
            </a:r>
            <a:r>
              <a:rPr lang="en-US" dirty="0" err="1"/>
              <a:t>i</a:t>
            </a:r>
            <a:r>
              <a:rPr lang="en-US" dirty="0"/>
              <a:t>) Remember to enclose the property name with pair of square brackets.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IN" dirty="0"/>
              <a:t> </a:t>
            </a:r>
            <a:r>
              <a:rPr lang="en-IN" dirty="0">
                <a:solidFill>
                  <a:srgbClr val="FFFF00"/>
                </a:solidFill>
              </a:rPr>
              <a:t>&lt;</a:t>
            </a:r>
            <a:r>
              <a:rPr lang="en-IN" dirty="0" err="1">
                <a:solidFill>
                  <a:srgbClr val="FFFF00"/>
                </a:solidFill>
              </a:rPr>
              <a:t>img</a:t>
            </a:r>
            <a:r>
              <a:rPr lang="en-IN" dirty="0">
                <a:solidFill>
                  <a:srgbClr val="FFFF00"/>
                </a:solidFill>
              </a:rPr>
              <a:t> [</a:t>
            </a:r>
            <a:r>
              <a:rPr lang="en-IN" dirty="0" err="1">
                <a:solidFill>
                  <a:srgbClr val="FFFF00"/>
                </a:solidFill>
              </a:rPr>
              <a:t>src</a:t>
            </a:r>
            <a:r>
              <a:rPr lang="en-IN" dirty="0">
                <a:solidFill>
                  <a:srgbClr val="FFFF00"/>
                </a:solidFill>
              </a:rPr>
              <a:t>]='</a:t>
            </a:r>
            <a:r>
              <a:rPr lang="en-IN" dirty="0" err="1">
                <a:solidFill>
                  <a:srgbClr val="FFFF00"/>
                </a:solidFill>
              </a:rPr>
              <a:t>image_path</a:t>
            </a:r>
            <a:r>
              <a:rPr lang="en-IN" dirty="0">
                <a:solidFill>
                  <a:srgbClr val="FFFF00"/>
                </a:solidFill>
              </a:rPr>
              <a:t>' /&gt;</a:t>
            </a:r>
            <a:endParaRPr lang="en-US" dirty="0"/>
          </a:p>
          <a:p>
            <a:r>
              <a:rPr lang="en-US" dirty="0"/>
              <a:t> ii)Canonical form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IN" dirty="0">
                <a:solidFill>
                  <a:srgbClr val="FFFF00"/>
                </a:solidFill>
              </a:rPr>
              <a:t> &lt;span bind-</a:t>
            </a:r>
            <a:r>
              <a:rPr lang="en-IN" dirty="0" err="1">
                <a:solidFill>
                  <a:srgbClr val="FFFF00"/>
                </a:solidFill>
              </a:rPr>
              <a:t>innerHtml</a:t>
            </a:r>
            <a:r>
              <a:rPr lang="en-IN" dirty="0">
                <a:solidFill>
                  <a:srgbClr val="FFFF00"/>
                </a:solidFill>
              </a:rPr>
              <a:t>='</a:t>
            </a:r>
            <a:r>
              <a:rPr lang="en-IN" dirty="0" err="1">
                <a:solidFill>
                  <a:srgbClr val="FFFF00"/>
                </a:solidFill>
              </a:rPr>
              <a:t>PageHeader</a:t>
            </a:r>
            <a:r>
              <a:rPr lang="en-IN" dirty="0">
                <a:solidFill>
                  <a:srgbClr val="FFFF00"/>
                </a:solidFill>
              </a:rPr>
              <a:t>'&gt;&lt;/span&gt;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IN" b="1" dirty="0"/>
              <a:t>Property Binding Example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>
                <a:solidFill>
                  <a:srgbClr val="FFFF00"/>
                </a:solidFill>
              </a:rPr>
              <a:t>&lt;</a:t>
            </a:r>
            <a:r>
              <a:rPr lang="en-IN" dirty="0" err="1">
                <a:solidFill>
                  <a:srgbClr val="FFFF00"/>
                </a:solidFill>
              </a:rPr>
              <a:t>img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src</a:t>
            </a:r>
            <a:r>
              <a:rPr lang="en-IN" dirty="0">
                <a:solidFill>
                  <a:srgbClr val="FFFF00"/>
                </a:solidFill>
              </a:rPr>
              <a:t>="{{ </a:t>
            </a:r>
            <a:r>
              <a:rPr lang="en-IN" dirty="0" err="1">
                <a:solidFill>
                  <a:srgbClr val="FFFF00"/>
                </a:solidFill>
              </a:rPr>
              <a:t>angularLogo</a:t>
            </a:r>
            <a:r>
              <a:rPr lang="en-IN" dirty="0">
                <a:solidFill>
                  <a:srgbClr val="FFFF00"/>
                </a:solidFill>
              </a:rPr>
              <a:t> }}"&gt;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>
                <a:solidFill>
                  <a:srgbClr val="FFFF00"/>
                </a:solidFill>
              </a:rPr>
              <a:t>  &lt;</a:t>
            </a:r>
            <a:r>
              <a:rPr lang="en-IN" dirty="0" err="1">
                <a:solidFill>
                  <a:srgbClr val="FFFF00"/>
                </a:solidFill>
              </a:rPr>
              <a:t>img</a:t>
            </a:r>
            <a:r>
              <a:rPr lang="en-IN" dirty="0">
                <a:solidFill>
                  <a:srgbClr val="FFFF00"/>
                </a:solidFill>
              </a:rPr>
              <a:t> [</a:t>
            </a:r>
            <a:r>
              <a:rPr lang="en-IN" dirty="0" err="1">
                <a:solidFill>
                  <a:srgbClr val="FFFF00"/>
                </a:solidFill>
              </a:rPr>
              <a:t>src</a:t>
            </a:r>
            <a:r>
              <a:rPr lang="en-IN" dirty="0">
                <a:solidFill>
                  <a:srgbClr val="FFFF00"/>
                </a:solidFill>
              </a:rPr>
              <a:t>]="</a:t>
            </a:r>
            <a:r>
              <a:rPr lang="en-IN" dirty="0" err="1">
                <a:solidFill>
                  <a:srgbClr val="FFFF00"/>
                </a:solidFill>
              </a:rPr>
              <a:t>angularLogo</a:t>
            </a:r>
            <a:r>
              <a:rPr lang="en-IN" dirty="0">
                <a:solidFill>
                  <a:srgbClr val="FFFF00"/>
                </a:solidFill>
              </a:rPr>
              <a:t>"&gt;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>
                <a:solidFill>
                  <a:srgbClr val="FFFF00"/>
                </a:solidFill>
              </a:rPr>
              <a:t>  &lt;</a:t>
            </a:r>
            <a:r>
              <a:rPr lang="en-IN" dirty="0" err="1">
                <a:solidFill>
                  <a:srgbClr val="FFFF00"/>
                </a:solidFill>
              </a:rPr>
              <a:t>img</a:t>
            </a:r>
            <a:r>
              <a:rPr lang="en-IN" dirty="0">
                <a:solidFill>
                  <a:srgbClr val="FFFF00"/>
                </a:solidFill>
              </a:rPr>
              <a:t> bind-</a:t>
            </a:r>
            <a:r>
              <a:rPr lang="en-IN" dirty="0" err="1">
                <a:solidFill>
                  <a:srgbClr val="FFFF00"/>
                </a:solidFill>
              </a:rPr>
              <a:t>src</a:t>
            </a:r>
            <a:r>
              <a:rPr lang="en-IN" dirty="0">
                <a:solidFill>
                  <a:srgbClr val="FFFF00"/>
                </a:solidFill>
              </a:rPr>
              <a:t>="</a:t>
            </a:r>
            <a:r>
              <a:rPr lang="en-IN" dirty="0" err="1">
                <a:solidFill>
                  <a:srgbClr val="FFFF00"/>
                </a:solidFill>
              </a:rPr>
              <a:t>angularLogo</a:t>
            </a:r>
            <a:r>
              <a:rPr lang="en-IN" dirty="0">
                <a:solidFill>
                  <a:srgbClr val="FFFF00"/>
                </a:solidFill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914396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B2EF-05A9-4888-A9E7-9601C944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3" y="109470"/>
            <a:ext cx="9494781" cy="807671"/>
          </a:xfrm>
        </p:spPr>
        <p:txBody>
          <a:bodyPr/>
          <a:lstStyle/>
          <a:p>
            <a:r>
              <a:rPr lang="en-US" dirty="0"/>
              <a:t>Example 1 (Property binding)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A1CC3-0C33-47A2-BD1D-4CD5D55C0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3" y="917141"/>
            <a:ext cx="11408420" cy="58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2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261-96C9-427B-B642-7A2E29E4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73205"/>
            <a:ext cx="9404723" cy="1283317"/>
          </a:xfrm>
        </p:spPr>
        <p:txBody>
          <a:bodyPr/>
          <a:lstStyle/>
          <a:p>
            <a:r>
              <a:rPr lang="en-IN" dirty="0"/>
              <a:t>Working With Local Image(Keep the image in assets folder):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F1FD2-B400-4BBC-8D1B-E69756DD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9" y="1985341"/>
            <a:ext cx="6229227" cy="449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ACFA2-C3EB-4AAD-8B69-6D978813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57" y="1985341"/>
            <a:ext cx="5309547" cy="41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61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F233-C742-48D7-92FB-68EB14C1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08" y="1648497"/>
            <a:ext cx="8825660" cy="1159098"/>
          </a:xfrm>
        </p:spPr>
        <p:txBody>
          <a:bodyPr/>
          <a:lstStyle/>
          <a:p>
            <a:r>
              <a:rPr lang="en-US" dirty="0"/>
              <a:t>DOM Property &amp;&amp; HTML Attribute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327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64E8-6895-4AF5-99C8-A30A8249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94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DOM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D475-9862-4992-89DA-E9C53C03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74" y="1442434"/>
            <a:ext cx="9058180" cy="48059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DOM stands for Document Object Model.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When a browser loads a web page, browser creates a DOM  of that page.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DOM contains the html elements as </a:t>
            </a:r>
            <a:r>
              <a:rPr lang="en-US" dirty="0" err="1"/>
              <a:t>object,their</a:t>
            </a:r>
            <a:r>
              <a:rPr lang="en-US" dirty="0"/>
              <a:t>  </a:t>
            </a:r>
            <a:r>
              <a:rPr lang="en-US" dirty="0" err="1"/>
              <a:t>propertics</a:t>
            </a:r>
            <a:r>
              <a:rPr lang="en-US" dirty="0"/>
              <a:t>, methods and events and it is a standard for </a:t>
            </a:r>
            <a:r>
              <a:rPr lang="en-US" dirty="0" err="1"/>
              <a:t>accessing,modifying,adding,deleting</a:t>
            </a:r>
            <a:r>
              <a:rPr lang="en-US" dirty="0"/>
              <a:t> html elements.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38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7020-3896-4504-9EFF-FC249803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017"/>
          </a:xfrm>
        </p:spPr>
        <p:txBody>
          <a:bodyPr/>
          <a:lstStyle/>
          <a:p>
            <a:r>
              <a:rPr lang="en-US" sz="4400" b="1" i="1" u="sng" dirty="0">
                <a:solidFill>
                  <a:srgbClr val="00B0F0"/>
                </a:solidFill>
              </a:rPr>
              <a:t>Change-2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7AFBA-8864-4DC8-99BE-4626F18C1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313645"/>
            <a:ext cx="11344121" cy="5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7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E688-DA4E-40A2-B8EA-1FEDCB2D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8FB8E-E2FC-4D1A-B19E-94703245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 are defined by HTML where as properties are defined by DOM.</a:t>
            </a:r>
          </a:p>
          <a:p>
            <a:r>
              <a:rPr lang="en-US" dirty="0"/>
              <a:t>Attributes initialize DOM property.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601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190A-0218-4263-BA8E-19EDF5B9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2262"/>
            <a:ext cx="9404723" cy="822290"/>
          </a:xfrm>
        </p:spPr>
        <p:txBody>
          <a:bodyPr/>
          <a:lstStyle/>
          <a:p>
            <a:r>
              <a:rPr lang="en-US" dirty="0"/>
              <a:t>DOM Example 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5A29F-0BE5-45C1-9E53-F55045F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8" y="1223493"/>
            <a:ext cx="10939895" cy="54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52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2EA8-3ECA-4160-9E5F-1EEF9E7A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4"/>
            <a:ext cx="8825657" cy="860400"/>
          </a:xfrm>
        </p:spPr>
        <p:txBody>
          <a:bodyPr>
            <a:normAutofit/>
          </a:bodyPr>
          <a:lstStyle/>
          <a:p>
            <a:r>
              <a:rPr lang="en-US" b="1" dirty="0"/>
              <a:t>Attribute-binding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27577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48AC-B928-42B0-A29C-2A5F1223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6685"/>
          </a:xfrm>
        </p:spPr>
        <p:txBody>
          <a:bodyPr/>
          <a:lstStyle/>
          <a:p>
            <a:r>
              <a:rPr lang="en-US" sz="4000" dirty="0"/>
              <a:t>Angular Attribute-binding Concept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9742-6519-4430-8754-07D1072C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32" y="1481070"/>
            <a:ext cx="9277121" cy="47673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Attribute binding is to set the value of attribute directly.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We must use attribute binding when there is no element property to bind.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Pure attributes are those whose corresponding DOM property is not available.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Attributing binding should be performed with pure attributes such as ARIA, SVG and COLSPAN.</a:t>
            </a:r>
          </a:p>
        </p:txBody>
      </p:sp>
    </p:spTree>
    <p:extLst>
      <p:ext uri="{BB962C8B-B14F-4D97-AF65-F5344CB8AC3E}">
        <p14:creationId xmlns:p14="http://schemas.microsoft.com/office/powerpoint/2010/main" val="952480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C5BF-96D1-45D9-8838-D31A21D6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23" y="153378"/>
            <a:ext cx="9404723" cy="912443"/>
          </a:xfrm>
        </p:spPr>
        <p:txBody>
          <a:bodyPr/>
          <a:lstStyle/>
          <a:p>
            <a:r>
              <a:rPr lang="en-IN" sz="4000" dirty="0"/>
              <a:t>Attribute binding vs property binding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387D-4526-4733-8430-ACE183851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28" y="1365162"/>
            <a:ext cx="9212726" cy="48832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Attribute binding is performed in the same way as property binding with difference that in attribute binding we need to prefix attribute name with </a:t>
            </a:r>
            <a:r>
              <a:rPr lang="en-IN" b="1" i="1" u="sng" dirty="0" err="1"/>
              <a:t>attr</a:t>
            </a:r>
            <a:r>
              <a:rPr lang="en-IN" b="1" i="1" u="sng" dirty="0"/>
              <a:t>.</a:t>
            </a:r>
            <a:r>
              <a:rPr lang="en-IN" dirty="0"/>
              <a:t> keyword.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Angular 2 attribute binding is required in those cases when HTML attribute has no corresponding DOM property.</a:t>
            </a:r>
          </a:p>
        </p:txBody>
      </p:sp>
    </p:spTree>
    <p:extLst>
      <p:ext uri="{BB962C8B-B14F-4D97-AF65-F5344CB8AC3E}">
        <p14:creationId xmlns:p14="http://schemas.microsoft.com/office/powerpoint/2010/main" val="3659312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7395-D53B-46E1-843F-E3EBD591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4865"/>
          </a:xfrm>
        </p:spPr>
        <p:txBody>
          <a:bodyPr/>
          <a:lstStyle/>
          <a:p>
            <a:r>
              <a:rPr lang="en-IN" sz="4000" dirty="0"/>
              <a:t>Attribute binding vs property binding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3C5AB-172B-4FD3-8B3F-D2701616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13" y="1352284"/>
            <a:ext cx="9277121" cy="4883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Attribute binding is same as property binding with the difference that we need to add </a:t>
            </a:r>
            <a:r>
              <a:rPr lang="en-IN" b="1" u="sng" dirty="0" err="1"/>
              <a:t>attr</a:t>
            </a:r>
            <a:r>
              <a:rPr lang="en-IN" b="1" u="sng" dirty="0"/>
              <a:t>. as prefix </a:t>
            </a:r>
            <a:r>
              <a:rPr lang="en-IN" dirty="0"/>
              <a:t>with attribute name. Here we will discuss attribute binding for </a:t>
            </a:r>
            <a:r>
              <a:rPr lang="en-IN" dirty="0" err="1"/>
              <a:t>colspan</a:t>
            </a:r>
            <a:r>
              <a:rPr lang="en-IN" dirty="0"/>
              <a:t> attribute of &lt;td&gt; element.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Suppose we have defined a property </a:t>
            </a:r>
            <a:r>
              <a:rPr lang="en-IN" dirty="0" err="1"/>
              <a:t>clspn</a:t>
            </a:r>
            <a:r>
              <a:rPr lang="en-IN" dirty="0"/>
              <a:t> with some numeric value in our component.</a:t>
            </a:r>
          </a:p>
          <a:p>
            <a:pPr marL="0" indent="0">
              <a:buNone/>
            </a:pPr>
            <a:r>
              <a:rPr lang="en-IN" b="1" dirty="0" err="1">
                <a:solidFill>
                  <a:srgbClr val="FFFF00"/>
                </a:solidFill>
              </a:rPr>
              <a:t>clspn</a:t>
            </a:r>
            <a:r>
              <a:rPr lang="en-IN" b="1" dirty="0">
                <a:solidFill>
                  <a:srgbClr val="FFFF00"/>
                </a:solidFill>
              </a:rPr>
              <a:t> = 2; 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85000"/>
                  </a:schemeClr>
                </a:solidFill>
              </a:rPr>
              <a:t>1. Find the attribute binding using bracket [ ].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FF00"/>
                </a:solidFill>
              </a:rPr>
              <a:t>&lt;td [</a:t>
            </a:r>
            <a:r>
              <a:rPr lang="en-IN" b="1" dirty="0" err="1">
                <a:solidFill>
                  <a:srgbClr val="FFFF00"/>
                </a:solidFill>
              </a:rPr>
              <a:t>attr.colspan</a:t>
            </a:r>
            <a:r>
              <a:rPr lang="en-IN" b="1" dirty="0">
                <a:solidFill>
                  <a:srgbClr val="FFFF00"/>
                </a:solidFill>
              </a:rPr>
              <a:t>]="</a:t>
            </a:r>
            <a:r>
              <a:rPr lang="en-IN" b="1" dirty="0" err="1">
                <a:solidFill>
                  <a:srgbClr val="FFFF00"/>
                </a:solidFill>
              </a:rPr>
              <a:t>clspn</a:t>
            </a:r>
            <a:r>
              <a:rPr lang="en-IN" b="1" dirty="0">
                <a:solidFill>
                  <a:srgbClr val="FFFF00"/>
                </a:solidFill>
              </a:rPr>
              <a:t>"&gt; 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85000"/>
                  </a:schemeClr>
                </a:solidFill>
              </a:rPr>
              <a:t>2. Attribute binding using bind- keyword.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FF00"/>
                </a:solidFill>
              </a:rPr>
              <a:t>&lt;td bind-</a:t>
            </a:r>
            <a:r>
              <a:rPr lang="en-IN" b="1" dirty="0" err="1">
                <a:solidFill>
                  <a:srgbClr val="FFFF00"/>
                </a:solidFill>
              </a:rPr>
              <a:t>attr.colspan</a:t>
            </a:r>
            <a:r>
              <a:rPr lang="en-IN" b="1" dirty="0">
                <a:solidFill>
                  <a:srgbClr val="FFFF00"/>
                </a:solidFill>
              </a:rPr>
              <a:t> = "</a:t>
            </a:r>
            <a:r>
              <a:rPr lang="en-IN" b="1" dirty="0" err="1">
                <a:solidFill>
                  <a:srgbClr val="FFFF00"/>
                </a:solidFill>
              </a:rPr>
              <a:t>clspn</a:t>
            </a:r>
            <a:r>
              <a:rPr lang="en-IN" b="1" dirty="0">
                <a:solidFill>
                  <a:srgbClr val="FFFF00"/>
                </a:solidFill>
              </a:rPr>
              <a:t>"&gt; 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85000"/>
                  </a:schemeClr>
                </a:solidFill>
              </a:rPr>
              <a:t>3. Attribute binding using interpolation.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FF00"/>
                </a:solidFill>
              </a:rPr>
              <a:t>&lt;td </a:t>
            </a:r>
            <a:r>
              <a:rPr lang="en-IN" b="1" dirty="0" err="1">
                <a:solidFill>
                  <a:srgbClr val="FFFF00"/>
                </a:solidFill>
              </a:rPr>
              <a:t>attr.colspan</a:t>
            </a:r>
            <a:r>
              <a:rPr lang="en-IN" b="1" dirty="0">
                <a:solidFill>
                  <a:srgbClr val="FFFF00"/>
                </a:solidFill>
              </a:rPr>
              <a:t> = "{{</a:t>
            </a:r>
            <a:r>
              <a:rPr lang="en-IN" b="1" dirty="0" err="1">
                <a:solidFill>
                  <a:srgbClr val="FFFF00"/>
                </a:solidFill>
              </a:rPr>
              <a:t>clspn</a:t>
            </a:r>
            <a:r>
              <a:rPr lang="en-IN" b="1" dirty="0">
                <a:solidFill>
                  <a:srgbClr val="FFFF00"/>
                </a:solidFill>
              </a:rPr>
              <a:t>}}"&gt; </a:t>
            </a:r>
          </a:p>
        </p:txBody>
      </p:sp>
    </p:spTree>
    <p:extLst>
      <p:ext uri="{BB962C8B-B14F-4D97-AF65-F5344CB8AC3E}">
        <p14:creationId xmlns:p14="http://schemas.microsoft.com/office/powerpoint/2010/main" val="4112618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BD7-25D1-4DE5-9A88-750D6CB8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92747"/>
          </a:xfrm>
        </p:spPr>
        <p:txBody>
          <a:bodyPr/>
          <a:lstStyle/>
          <a:p>
            <a:r>
              <a:rPr lang="en-US" sz="2800" dirty="0"/>
              <a:t>In the below mentioned example if we use Interpolation ,instead of attribute-binding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D6782-E6B3-4A0E-9BC8-D241A591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0" y="1438658"/>
            <a:ext cx="11243256" cy="530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9C8A4-AA87-416A-9A81-B36C2157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32" y="2451279"/>
            <a:ext cx="6697014" cy="41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9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1AD3-7283-4F0B-BF93-04E7E3FC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55660"/>
            <a:ext cx="9404723" cy="680623"/>
          </a:xfrm>
        </p:spPr>
        <p:txBody>
          <a:bodyPr/>
          <a:lstStyle/>
          <a:p>
            <a:r>
              <a:rPr lang="en-US" sz="3600" dirty="0"/>
              <a:t>Declaring a data member into a class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BFFAB-5944-4709-AA2F-0EC7FEAB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836283"/>
            <a:ext cx="11241089" cy="58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0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69D8-D5C5-46EB-8F2F-B8B854C6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28" y="143341"/>
            <a:ext cx="9404723" cy="69350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C1C76-AD4B-46AF-870D-4A3C3C7C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7" y="836842"/>
            <a:ext cx="11283709" cy="587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3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05C-BB6D-4E5F-B8C5-B447CB1F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4"/>
            <a:ext cx="8825657" cy="860400"/>
          </a:xfrm>
        </p:spPr>
        <p:txBody>
          <a:bodyPr>
            <a:normAutofit/>
          </a:bodyPr>
          <a:lstStyle/>
          <a:p>
            <a:r>
              <a:rPr lang="en-US" b="1" dirty="0"/>
              <a:t>Event-Binding in Angular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777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635B-AD45-44E9-A35C-7D0E1EE2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452718"/>
            <a:ext cx="9522800" cy="654865"/>
          </a:xfrm>
        </p:spPr>
        <p:txBody>
          <a:bodyPr>
            <a:normAutofit fontScale="90000"/>
          </a:bodyPr>
          <a:lstStyle/>
          <a:p>
            <a:r>
              <a:rPr lang="en-US" sz="4400" b="1" i="1" u="sng" dirty="0">
                <a:solidFill>
                  <a:srgbClr val="00B0F0"/>
                </a:solidFill>
              </a:rPr>
              <a:t>Change-3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13A5EF-09E3-4113-ADA4-B1C5BFC1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274763"/>
            <a:ext cx="11395635" cy="52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6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BBB-9646-41A1-AA06-6DF8D8463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0927"/>
          </a:xfrm>
        </p:spPr>
        <p:txBody>
          <a:bodyPr/>
          <a:lstStyle/>
          <a:p>
            <a:r>
              <a:rPr lang="en-US" dirty="0"/>
              <a:t>About : Event-binding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9406-4188-4A2D-A122-CD6D9B5E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86" y="1532586"/>
            <a:ext cx="9186968" cy="47158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below mentioned binding examples, flow data in one direction  </a:t>
            </a:r>
            <a:r>
              <a:rPr lang="en-US" dirty="0" err="1"/>
              <a:t>i.e</a:t>
            </a:r>
            <a:r>
              <a:rPr lang="en-US" dirty="0"/>
              <a:t> – from a component property(class)  to an HTML element property (template)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Interpolation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Property binding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Attribute binding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Class binding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Style binding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But incase of event binding, flow data in opposite direction </a:t>
            </a:r>
            <a:r>
              <a:rPr lang="en-US" b="1" dirty="0" err="1"/>
              <a:t>i.e</a:t>
            </a:r>
            <a:r>
              <a:rPr lang="en-US" b="1" dirty="0"/>
              <a:t> - from an HTML element to a component.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696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6B17-62AF-4B47-90CC-2E47B49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40" y="148107"/>
            <a:ext cx="9404723" cy="66774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1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23F38A-EE6A-4132-8469-8CADCCB0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40" y="927279"/>
            <a:ext cx="9859742" cy="5321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6029A-1E78-4FA9-BE42-C470660C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851" y="2704563"/>
            <a:ext cx="7057621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4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A943-2777-4A78-B764-BC60476A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5" y="135228"/>
            <a:ext cx="11279725" cy="751457"/>
          </a:xfrm>
        </p:spPr>
        <p:txBody>
          <a:bodyPr/>
          <a:lstStyle/>
          <a:p>
            <a:r>
              <a:rPr lang="en-US" sz="2800"/>
              <a:t>Example 1 </a:t>
            </a:r>
            <a:r>
              <a:rPr lang="en-US" sz="2800" dirty="0"/>
              <a:t>(Alternative syntax called canonical form)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E7E198-FFEC-484C-84DF-DD20FA8A0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164" y="682581"/>
            <a:ext cx="11127036" cy="6040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84502-77E5-49B6-974A-053FBF78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38" y="2970414"/>
            <a:ext cx="6759551" cy="37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52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4C56-CAAE-4AAF-A750-95FEE963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42" y="96592"/>
            <a:ext cx="9404723" cy="796533"/>
          </a:xfrm>
        </p:spPr>
        <p:txBody>
          <a:bodyPr/>
          <a:lstStyle/>
          <a:p>
            <a:r>
              <a:rPr lang="en-US" dirty="0"/>
              <a:t>Code : : Example 3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645889-6621-4D6E-B3CF-1774707FF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197" y="753415"/>
            <a:ext cx="11105605" cy="565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A4551-0949-453C-83A6-2751C2CB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90" y="893125"/>
            <a:ext cx="5829836" cy="54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628C-F463-4BB7-8F7E-9D821C91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69" y="153378"/>
            <a:ext cx="9404723" cy="1031478"/>
          </a:xfrm>
        </p:spPr>
        <p:txBody>
          <a:bodyPr/>
          <a:lstStyle/>
          <a:p>
            <a:r>
              <a:rPr lang="en-US" sz="3200" dirty="0"/>
              <a:t>Output : : Example 3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Event-binding &amp; *ng-If</a:t>
            </a:r>
            <a:r>
              <a:rPr lang="en-US" sz="3200" dirty="0"/>
              <a:t> directive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B939E-4C83-42DE-988F-57AE003FF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648" y="1326524"/>
            <a:ext cx="9319067" cy="5449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C0F94-E816-40AF-B4A9-363BE60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24" y="1455313"/>
            <a:ext cx="8899302" cy="53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856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8377-21E4-4BB5-AC21-B8039817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426" y="2080619"/>
            <a:ext cx="8825657" cy="860400"/>
          </a:xfrm>
        </p:spPr>
        <p:txBody>
          <a:bodyPr>
            <a:normAutofit/>
          </a:bodyPr>
          <a:lstStyle/>
          <a:p>
            <a:r>
              <a:rPr lang="en-US" dirty="0"/>
              <a:t>Two-way data binding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138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2A8-B79C-4603-A2B7-F90DF2B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C01FD-29A6-4D9D-93BD-31536649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287887"/>
            <a:ext cx="10094869" cy="53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22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DACF-A9B5-4730-B00A-6A6C756D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5228"/>
            <a:ext cx="9404723" cy="624626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>
                <a:solidFill>
                  <a:srgbClr val="00B0F0"/>
                </a:solidFill>
              </a:rPr>
              <a:t>ngModel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directive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F0EC20-3E15-4585-AB0C-85D318198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862885"/>
            <a:ext cx="11434273" cy="585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1BB32-AF66-42A8-8CFA-1C5112FB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0310"/>
            <a:ext cx="5984384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1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1633-6CE4-45E0-91E4-BE90AC87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02" y="2965174"/>
            <a:ext cx="8825657" cy="679547"/>
          </a:xfrm>
        </p:spPr>
        <p:txBody>
          <a:bodyPr/>
          <a:lstStyle/>
          <a:p>
            <a:r>
              <a:rPr lang="en-US" dirty="0"/>
              <a:t>Directives in Angular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524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9C54-2022-430A-92C3-9DD39B45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08020"/>
            <a:ext cx="9404723" cy="835170"/>
          </a:xfrm>
        </p:spPr>
        <p:txBody>
          <a:bodyPr/>
          <a:lstStyle/>
          <a:p>
            <a:r>
              <a:rPr lang="en-IN" sz="2400" b="1" dirty="0"/>
              <a:t>Angular app directives can be classified in 3 categories based on how they behave: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4A6C-8F58-4D66-9534-BD2E460F1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043190"/>
            <a:ext cx="9404723" cy="5205210"/>
          </a:xfrm>
        </p:spPr>
        <p:txBody>
          <a:bodyPr/>
          <a:lstStyle/>
          <a:p>
            <a:r>
              <a:rPr lang="en-IN" dirty="0"/>
              <a:t>Component Directives</a:t>
            </a:r>
          </a:p>
          <a:p>
            <a:r>
              <a:rPr lang="en-IN" dirty="0"/>
              <a:t>Structural Directives</a:t>
            </a:r>
          </a:p>
          <a:p>
            <a:r>
              <a:rPr lang="en-IN" dirty="0"/>
              <a:t>Attribute Directives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81660-2E6A-4924-BB6C-F4AB2278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35" y="2537139"/>
            <a:ext cx="7531985" cy="35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327B-BDBD-44D3-9B33-FADDA800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6533"/>
          </a:xfrm>
        </p:spPr>
        <p:txBody>
          <a:bodyPr/>
          <a:lstStyle/>
          <a:p>
            <a:r>
              <a:rPr lang="en-US" sz="4400" b="1" i="1" u="sng" dirty="0">
                <a:solidFill>
                  <a:srgbClr val="00B0F0"/>
                </a:solidFill>
              </a:rPr>
              <a:t>Change-4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7DAAB6-0459-4CCA-AB9D-1EA384C54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698" y="1506828"/>
            <a:ext cx="10574620" cy="48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2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93AD-104D-4F14-A090-C5F33EF7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230652"/>
            <a:ext cx="9404723" cy="670870"/>
          </a:xfrm>
        </p:spPr>
        <p:txBody>
          <a:bodyPr/>
          <a:lstStyle/>
          <a:p>
            <a:r>
              <a:rPr lang="en-US" sz="3200" dirty="0"/>
              <a:t>Basics about : </a:t>
            </a:r>
            <a:r>
              <a:rPr lang="en-IN" sz="3200" dirty="0"/>
              <a:t>Angular directives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F1BF-C47B-4E41-9282-CBCF7EE5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901522"/>
            <a:ext cx="9404722" cy="5346878"/>
          </a:xfrm>
        </p:spPr>
        <p:txBody>
          <a:bodyPr>
            <a:normAutofit/>
          </a:bodyPr>
          <a:lstStyle/>
          <a:p>
            <a:r>
              <a:rPr lang="en-IN" dirty="0"/>
              <a:t>The Angular 8 directives are used to manipulate the DOM. By using Angular directives, you can change the appearance, behaviour or a layout of a DOM element. It also helps you to extend HTML.</a:t>
            </a:r>
          </a:p>
          <a:p>
            <a:r>
              <a:rPr lang="en-IN" b="1" dirty="0"/>
              <a:t>Structural Directives:</a:t>
            </a:r>
            <a:r>
              <a:rPr lang="en-IN" dirty="0"/>
              <a:t> Structural directives start with a * sign. These directives are used to manipulate and change the structure of the DOM elements. For example, *</a:t>
            </a:r>
            <a:r>
              <a:rPr lang="en-IN" dirty="0" err="1"/>
              <a:t>ngIf</a:t>
            </a:r>
            <a:r>
              <a:rPr lang="en-IN" dirty="0"/>
              <a:t> directive, *</a:t>
            </a:r>
            <a:r>
              <a:rPr lang="en-IN" dirty="0" err="1"/>
              <a:t>ngSwitch</a:t>
            </a:r>
            <a:r>
              <a:rPr lang="en-IN" dirty="0"/>
              <a:t> directive, and *</a:t>
            </a:r>
            <a:r>
              <a:rPr lang="en-IN" dirty="0" err="1"/>
              <a:t>ngFor</a:t>
            </a:r>
            <a:r>
              <a:rPr lang="en-IN" dirty="0"/>
              <a:t> directive.</a:t>
            </a:r>
          </a:p>
          <a:p>
            <a:r>
              <a:rPr lang="en-IN" b="1" dirty="0"/>
              <a:t>*</a:t>
            </a:r>
            <a:r>
              <a:rPr lang="en-IN" b="1" dirty="0" err="1"/>
              <a:t>ngIf</a:t>
            </a:r>
            <a:r>
              <a:rPr lang="en-IN" b="1" dirty="0"/>
              <a:t> Directive:</a:t>
            </a:r>
            <a:r>
              <a:rPr lang="en-IN" dirty="0"/>
              <a:t> The </a:t>
            </a:r>
            <a:r>
              <a:rPr lang="en-IN" dirty="0" err="1"/>
              <a:t>ngIf</a:t>
            </a:r>
            <a:r>
              <a:rPr lang="en-IN" dirty="0"/>
              <a:t> allows us to Add/Remove DOM Element.</a:t>
            </a:r>
          </a:p>
          <a:p>
            <a:r>
              <a:rPr lang="en-IN" b="1" dirty="0"/>
              <a:t>*</a:t>
            </a:r>
            <a:r>
              <a:rPr lang="en-IN" b="1" dirty="0" err="1"/>
              <a:t>ngSwitch</a:t>
            </a:r>
            <a:r>
              <a:rPr lang="en-IN" b="1" dirty="0"/>
              <a:t> Directive:</a:t>
            </a:r>
            <a:r>
              <a:rPr lang="en-IN" dirty="0"/>
              <a:t> The *</a:t>
            </a:r>
            <a:r>
              <a:rPr lang="en-IN" dirty="0" err="1"/>
              <a:t>ngSwitch</a:t>
            </a:r>
            <a:r>
              <a:rPr lang="en-IN" dirty="0"/>
              <a:t> allows us to Add/Remove DOM Element. It is similar to switch statement of C#.</a:t>
            </a:r>
          </a:p>
          <a:p>
            <a:r>
              <a:rPr lang="en-IN" b="1" dirty="0"/>
              <a:t>*</a:t>
            </a:r>
            <a:r>
              <a:rPr lang="en-IN" b="1" dirty="0" err="1"/>
              <a:t>ngFor</a:t>
            </a:r>
            <a:r>
              <a:rPr lang="en-IN" b="1" dirty="0"/>
              <a:t> Directive:</a:t>
            </a:r>
            <a:r>
              <a:rPr lang="en-IN" dirty="0"/>
              <a:t> The *</a:t>
            </a:r>
            <a:r>
              <a:rPr lang="en-IN" dirty="0" err="1"/>
              <a:t>ngFor</a:t>
            </a:r>
            <a:r>
              <a:rPr lang="en-IN" dirty="0"/>
              <a:t> directive is used to repeat a portion of HTML template once per each item from an </a:t>
            </a:r>
            <a:r>
              <a:rPr lang="en-IN" dirty="0" err="1"/>
              <a:t>iterable</a:t>
            </a:r>
            <a:r>
              <a:rPr lang="en-IN" dirty="0"/>
              <a:t> list (Collection).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484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30405-1B0B-471F-9DC9-7EB1B1BE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6" y="450762"/>
            <a:ext cx="10985679" cy="58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94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8DFF-A2BD-4921-B67E-2F56DB4A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95778"/>
          </a:xfrm>
        </p:spPr>
        <p:txBody>
          <a:bodyPr/>
          <a:lstStyle/>
          <a:p>
            <a:r>
              <a:rPr lang="en-US" dirty="0" err="1"/>
              <a:t>ngIf</a:t>
            </a:r>
            <a:r>
              <a:rPr lang="en-US" dirty="0"/>
              <a:t> -</a:t>
            </a:r>
            <a:r>
              <a:rPr lang="en-IN" dirty="0"/>
              <a:t> Structural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8091-A045-44EA-A418-8F956D5E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790164"/>
            <a:ext cx="9404722" cy="4458236"/>
          </a:xfrm>
        </p:spPr>
        <p:txBody>
          <a:bodyPr/>
          <a:lstStyle/>
          <a:p>
            <a:r>
              <a:rPr lang="en-IN" dirty="0"/>
              <a:t>Structural directives are responsible for HTML layout. They shape or reshape the DOM's </a:t>
            </a:r>
            <a:r>
              <a:rPr lang="en-IN" i="1" dirty="0"/>
              <a:t>structure</a:t>
            </a:r>
            <a:r>
              <a:rPr lang="en-IN" dirty="0"/>
              <a:t>, typically by adding, removing, or manipulating elements.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22253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FB0E-F0F4-4F38-8467-8C6AE1C7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2443"/>
          </a:xfrm>
        </p:spPr>
        <p:txBody>
          <a:bodyPr/>
          <a:lstStyle/>
          <a:p>
            <a:r>
              <a:rPr lang="en-US" dirty="0"/>
              <a:t>Example - 1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CA98E0-9CF2-4ED8-A19B-4C169C0DB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609859"/>
            <a:ext cx="10854723" cy="50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82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0A47-152D-4590-8325-A4B01DB9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7744"/>
          </a:xfrm>
        </p:spPr>
        <p:txBody>
          <a:bodyPr/>
          <a:lstStyle/>
          <a:p>
            <a:r>
              <a:rPr lang="en-US" sz="2000" dirty="0"/>
              <a:t>Example – 2 : &lt;h2&gt; &lt;/h2&gt; element is removed from DOM , if *</a:t>
            </a:r>
            <a:r>
              <a:rPr lang="en-US" sz="2000" dirty="0" err="1"/>
              <a:t>ngIf</a:t>
            </a:r>
            <a:r>
              <a:rPr lang="en-US" sz="2000" dirty="0"/>
              <a:t>=“false” </a:t>
            </a:r>
            <a:endParaRPr lang="en-IN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73DAB-C9C3-4EF7-9D14-004B7A75D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6" y="1120463"/>
            <a:ext cx="10654743" cy="51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319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5A26-B89C-488B-80D7-FC095AD8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44" y="1804439"/>
            <a:ext cx="9404723" cy="809412"/>
          </a:xfrm>
        </p:spPr>
        <p:txBody>
          <a:bodyPr/>
          <a:lstStyle/>
          <a:p>
            <a:r>
              <a:rPr lang="en-US" sz="3600" dirty="0"/>
              <a:t>About : </a:t>
            </a:r>
            <a:r>
              <a:rPr lang="en-US" sz="3600" dirty="0">
                <a:solidFill>
                  <a:srgbClr val="00B0F0"/>
                </a:solidFill>
              </a:rPr>
              <a:t>*</a:t>
            </a:r>
            <a:r>
              <a:rPr lang="en-US" sz="3600" dirty="0" err="1">
                <a:solidFill>
                  <a:srgbClr val="00B0F0"/>
                </a:solidFill>
              </a:rPr>
              <a:t>ngFor</a:t>
            </a:r>
            <a:r>
              <a:rPr lang="en-US" sz="3600" dirty="0"/>
              <a:t> directive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84C7A-06EF-48DF-B82E-46877675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744" y="2921452"/>
            <a:ext cx="9174090" cy="3837158"/>
          </a:xfrm>
        </p:spPr>
        <p:txBody>
          <a:bodyPr/>
          <a:lstStyle/>
          <a:p>
            <a:r>
              <a:rPr lang="en-US" dirty="0" err="1"/>
              <a:t>ngFor</a:t>
            </a:r>
            <a:r>
              <a:rPr lang="en-US" dirty="0"/>
              <a:t> one of the structural directive in angular.</a:t>
            </a:r>
            <a:endParaRPr lang="en-IN" dirty="0"/>
          </a:p>
          <a:p>
            <a:r>
              <a:rPr lang="en-IN" dirty="0" err="1"/>
              <a:t>ngFor</a:t>
            </a:r>
            <a:r>
              <a:rPr lang="en-IN" dirty="0"/>
              <a:t> is a directive that iterates over collection of data.</a:t>
            </a:r>
          </a:p>
          <a:p>
            <a:r>
              <a:rPr lang="en-IN" dirty="0" err="1"/>
              <a:t>ngFor</a:t>
            </a:r>
            <a:r>
              <a:rPr lang="en-IN" dirty="0"/>
              <a:t> directive is to render a list of html elements.</a:t>
            </a:r>
          </a:p>
          <a:p>
            <a:r>
              <a:rPr lang="en-IN" dirty="0"/>
              <a:t>It is used to customize data display.</a:t>
            </a:r>
          </a:p>
          <a:p>
            <a:r>
              <a:rPr lang="en-IN" dirty="0" err="1"/>
              <a:t>ngFor</a:t>
            </a:r>
            <a:r>
              <a:rPr lang="en-IN" dirty="0"/>
              <a:t> can be used with asterisk(*) or template directive or template tag.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0E7703-AC8B-4F00-8588-3F9F4D387CC0}"/>
              </a:ext>
            </a:extLst>
          </p:cNvPr>
          <p:cNvSpPr txBox="1">
            <a:spLocks/>
          </p:cNvSpPr>
          <p:nvPr/>
        </p:nvSpPr>
        <p:spPr>
          <a:xfrm>
            <a:off x="2480173" y="360039"/>
            <a:ext cx="8825657" cy="8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ngFor structural directive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0213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E7A6-DA67-4F03-B7E8-0F26DECE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3383"/>
            <a:ext cx="9404723" cy="607834"/>
          </a:xfrm>
        </p:spPr>
        <p:txBody>
          <a:bodyPr/>
          <a:lstStyle/>
          <a:p>
            <a:r>
              <a:rPr lang="en-US" dirty="0"/>
              <a:t>Example 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5D9C14-8B47-4FBE-B4ED-735740B94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5" y="845521"/>
            <a:ext cx="11336035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594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C09A-BEF4-428D-BD6A-44A6F3D8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8" y="224212"/>
            <a:ext cx="9404723" cy="770775"/>
          </a:xfrm>
        </p:spPr>
        <p:txBody>
          <a:bodyPr/>
          <a:lstStyle/>
          <a:p>
            <a:r>
              <a:rPr lang="en-US" dirty="0"/>
              <a:t>Example 1 Continue…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30DBE-C9E2-486C-B30C-CDECAE2E5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722" y="1159099"/>
            <a:ext cx="10986744" cy="5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8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9173-DBDC-42EC-A21B-ACA5BA48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74" y="5272"/>
            <a:ext cx="9404723" cy="715945"/>
          </a:xfrm>
        </p:spPr>
        <p:txBody>
          <a:bodyPr/>
          <a:lstStyle/>
          <a:p>
            <a:r>
              <a:rPr lang="en-US" dirty="0"/>
              <a:t>Example 2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</a:rPr>
              <a:t>*</a:t>
            </a:r>
            <a:r>
              <a:rPr lang="en-US" dirty="0" err="1">
                <a:solidFill>
                  <a:srgbClr val="00B0F0"/>
                </a:solidFill>
              </a:rPr>
              <a:t>ngFor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directive)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21B6B2-6C55-4BF0-B9F1-462069CE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74" y="721218"/>
            <a:ext cx="9404723" cy="5938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56207-C5DC-4D71-AFE2-A1C4F290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6" y="721218"/>
            <a:ext cx="5559381" cy="59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1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B414-C9EC-4ABE-9F26-FEC7E444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0746"/>
            <a:ext cx="9404723" cy="68062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60BB0A-0B50-43DB-9903-696D4C504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991672"/>
            <a:ext cx="11138058" cy="5735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17DC3-2C4C-46E5-8CB3-33C54183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22" y="991672"/>
            <a:ext cx="4481848" cy="55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64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30802</TotalTime>
  <Words>3018</Words>
  <Application>Microsoft Office PowerPoint</Application>
  <PresentationFormat>Widescreen</PresentationFormat>
  <Paragraphs>444</Paragraphs>
  <Slides>167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3" baseType="lpstr">
      <vt:lpstr>Aharoni</vt:lpstr>
      <vt:lpstr>Arial</vt:lpstr>
      <vt:lpstr>Century Gothic</vt:lpstr>
      <vt:lpstr>Wingdings</vt:lpstr>
      <vt:lpstr>Wingdings 3</vt:lpstr>
      <vt:lpstr>Ion</vt:lpstr>
      <vt:lpstr>Angular UI Development</vt:lpstr>
      <vt:lpstr>Basics of AngularJS 1.x version</vt:lpstr>
      <vt:lpstr>Characteristics of AngularJS 1.x version</vt:lpstr>
      <vt:lpstr>Some Common Concepts and Terminology- AngularJS 1.x and Angular</vt:lpstr>
      <vt:lpstr>AngularJS,Angular2 and Angular4</vt:lpstr>
      <vt:lpstr>Angular 6 new features</vt:lpstr>
      <vt:lpstr>Change-2</vt:lpstr>
      <vt:lpstr>Change-3</vt:lpstr>
      <vt:lpstr>Change-4</vt:lpstr>
      <vt:lpstr>Angular CLI 6.0.0 –new commands</vt:lpstr>
      <vt:lpstr>Naming guidelines</vt:lpstr>
      <vt:lpstr>Why Angular 2 </vt:lpstr>
      <vt:lpstr>ECMAScript  &amp; Angular version</vt:lpstr>
      <vt:lpstr>Angular version releases</vt:lpstr>
      <vt:lpstr>What is TypeScript</vt:lpstr>
      <vt:lpstr>PowerPoint Presentation</vt:lpstr>
      <vt:lpstr>Type-script(TS) is a super-set of Java-script(JS)</vt:lpstr>
      <vt:lpstr>We need to transpile TS to JS</vt:lpstr>
      <vt:lpstr>Interface in Angular</vt:lpstr>
      <vt:lpstr>Due to weekly type</vt:lpstr>
      <vt:lpstr>About: Interface in TypeScript</vt:lpstr>
      <vt:lpstr>PowerPoint Presentation</vt:lpstr>
      <vt:lpstr>Use of operator in Type-script</vt:lpstr>
      <vt:lpstr>Development Environment</vt:lpstr>
      <vt:lpstr>How to download and install node</vt:lpstr>
      <vt:lpstr>How to download and install VS code </vt:lpstr>
      <vt:lpstr>Getting started with Angular version 2/4/5/7</vt:lpstr>
      <vt:lpstr>Some topics</vt:lpstr>
      <vt:lpstr>Check installation status!!</vt:lpstr>
      <vt:lpstr>Components in Angular</vt:lpstr>
      <vt:lpstr>My First Angular Application</vt:lpstr>
      <vt:lpstr>Output :</vt:lpstr>
      <vt:lpstr>Single Quote /double Quote and Backtick Character</vt:lpstr>
      <vt:lpstr>Difference between Single Quote and Backtick Character  : </vt:lpstr>
      <vt:lpstr>Use of “Backtick”(``) character :</vt:lpstr>
      <vt:lpstr>Metadata properties for Component Decorator</vt:lpstr>
      <vt:lpstr>template vs templateUrl</vt:lpstr>
      <vt:lpstr> template and templateUrl</vt:lpstr>
      <vt:lpstr>Continue…</vt:lpstr>
      <vt:lpstr>Example : 1   [ template property ]</vt:lpstr>
      <vt:lpstr>Example : 2   [ template property ]</vt:lpstr>
      <vt:lpstr>Example : 1   [ templateUrl property ]</vt:lpstr>
      <vt:lpstr>Nested components in angular apps</vt:lpstr>
      <vt:lpstr>Nested component</vt:lpstr>
      <vt:lpstr>Steps to implement nesting component</vt:lpstr>
      <vt:lpstr>Step 2:- Create an new type-script file (example employee.component.ts) </vt:lpstr>
      <vt:lpstr>Step 3:- Modification required into app.module.ts </vt:lpstr>
      <vt:lpstr>Step 4:-Finally app.component.ts </vt:lpstr>
      <vt:lpstr>Styling angular components</vt:lpstr>
      <vt:lpstr>Option for styling angular  component</vt:lpstr>
      <vt:lpstr>Example 1:- Styles in external stylesheet  styles.css. </vt:lpstr>
      <vt:lpstr>Example 2:- Styles in external stylesheet  styles.css. </vt:lpstr>
      <vt:lpstr>Example 1:- Styles inline in the component HTML file </vt:lpstr>
      <vt:lpstr>Example 1:- Styles in the component html file using &lt;style&gt; tag</vt:lpstr>
      <vt:lpstr>Example 1:- Specify the styles using the @component decorator styles property</vt:lpstr>
      <vt:lpstr>Example 1:- Specify the styles using the @component decorator styleUrls property</vt:lpstr>
      <vt:lpstr>Interpolation : Data binding in angular</vt:lpstr>
      <vt:lpstr>Interpolation</vt:lpstr>
      <vt:lpstr>Different types of data binding in angular</vt:lpstr>
      <vt:lpstr>Example -1 </vt:lpstr>
      <vt:lpstr>Example 2 –( Some operation of Interpolation)</vt:lpstr>
      <vt:lpstr>Example 3</vt:lpstr>
      <vt:lpstr>Property binding</vt:lpstr>
      <vt:lpstr>Interpolation vs Property binding</vt:lpstr>
      <vt:lpstr>Continue…</vt:lpstr>
      <vt:lpstr>Example 1 (Property binding)</vt:lpstr>
      <vt:lpstr>Working With Local Image(Keep the image in assets folder):</vt:lpstr>
      <vt:lpstr>DOM Property &amp;&amp; HTML Attribute</vt:lpstr>
      <vt:lpstr>Working with DOM  </vt:lpstr>
      <vt:lpstr>Continue…</vt:lpstr>
      <vt:lpstr>DOM Example 1</vt:lpstr>
      <vt:lpstr>Attribute-binding</vt:lpstr>
      <vt:lpstr>Angular Attribute-binding Concept</vt:lpstr>
      <vt:lpstr>Attribute binding vs property binding </vt:lpstr>
      <vt:lpstr>Attribute binding vs property binding </vt:lpstr>
      <vt:lpstr>In the below mentioned example if we use Interpolation ,instead of attribute-binding</vt:lpstr>
      <vt:lpstr>Declaring a data member into a class</vt:lpstr>
      <vt:lpstr>Example 1</vt:lpstr>
      <vt:lpstr>Event-Binding in Angular</vt:lpstr>
      <vt:lpstr>About : Event-binding</vt:lpstr>
      <vt:lpstr>Example 1</vt:lpstr>
      <vt:lpstr>Example 1 (Alternative syntax called canonical form)</vt:lpstr>
      <vt:lpstr>Code : : Example 3</vt:lpstr>
      <vt:lpstr>Output : : Example 3 Event-binding &amp; *ng-If directive</vt:lpstr>
      <vt:lpstr>Two-way data binding</vt:lpstr>
      <vt:lpstr>Example 1</vt:lpstr>
      <vt:lpstr>Using ngModel directive</vt:lpstr>
      <vt:lpstr>Directives in Angular</vt:lpstr>
      <vt:lpstr>Angular app directives can be classified in 3 categories based on how they behave: </vt:lpstr>
      <vt:lpstr>Basics about : Angular directives </vt:lpstr>
      <vt:lpstr>PowerPoint Presentation</vt:lpstr>
      <vt:lpstr>ngIf - Structural directive</vt:lpstr>
      <vt:lpstr>Example - 1</vt:lpstr>
      <vt:lpstr>Example – 2 : &lt;h2&gt; &lt;/h2&gt; element is removed from DOM , if *ngIf=“false” </vt:lpstr>
      <vt:lpstr>About : *ngFor directive</vt:lpstr>
      <vt:lpstr>Example 1</vt:lpstr>
      <vt:lpstr>Example 1 Continue…</vt:lpstr>
      <vt:lpstr>Example 2 (*ngFor directive)</vt:lpstr>
      <vt:lpstr>Example 3</vt:lpstr>
      <vt:lpstr>Example 4</vt:lpstr>
      <vt:lpstr>Example 5</vt:lpstr>
      <vt:lpstr>About : *ngSwitch directive</vt:lpstr>
      <vt:lpstr>Example - 1</vt:lpstr>
      <vt:lpstr>About: Component Interaction</vt:lpstr>
      <vt:lpstr>Component interaction between Parent and child component</vt:lpstr>
      <vt:lpstr>Example 1 : Parent component = AppComponent (sender)                      child component    = TestComponent  (receiver)</vt:lpstr>
      <vt:lpstr>Example 1 Way - 1 One way to receive parent data</vt:lpstr>
      <vt:lpstr>Example 1 Way - 2 Another way to receive parent data</vt:lpstr>
      <vt:lpstr>Example 2  :  Part 1 (Using Events) Child component (TestComponent)  Parent (AppComponent)</vt:lpstr>
      <vt:lpstr>Example 2 : Part 2 </vt:lpstr>
      <vt:lpstr>PowerPoint Presentation</vt:lpstr>
      <vt:lpstr>Case Study :- #1 : Expected Output</vt:lpstr>
      <vt:lpstr>Example: #1</vt:lpstr>
      <vt:lpstr>Example 1 continues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Pipes &amp; Custom pipes</vt:lpstr>
      <vt:lpstr>About : Pipes in Angular </vt:lpstr>
      <vt:lpstr>About : Pipes in Angular </vt:lpstr>
      <vt:lpstr>Example : #1: Pipes</vt:lpstr>
      <vt:lpstr>Example :- #2  :  Built-in Pipes </vt:lpstr>
      <vt:lpstr>Example 2 : Output</vt:lpstr>
      <vt:lpstr>About : Custom pipe</vt:lpstr>
      <vt:lpstr>Expected Output_#1:  Custom Pipe</vt:lpstr>
      <vt:lpstr>Custom pipe – Example -1</vt:lpstr>
      <vt:lpstr>Expected Output_#2 - Custom pipe </vt:lpstr>
      <vt:lpstr>Example 2 : app.sqrt.ts </vt:lpstr>
      <vt:lpstr>Example 2 : app.module.ts.</vt:lpstr>
      <vt:lpstr>app.component.html</vt:lpstr>
      <vt:lpstr>Service in Angular</vt:lpstr>
      <vt:lpstr>About: Services in Angular</vt:lpstr>
      <vt:lpstr>Example-1:- Services in Angular</vt:lpstr>
      <vt:lpstr>To display the emp full details in a separate view Idea-1: (With-out service class)</vt:lpstr>
      <vt:lpstr>Idea-1 Violating</vt:lpstr>
      <vt:lpstr>Idea-2 : How to overcome or Solution of this problem</vt:lpstr>
      <vt:lpstr>Service Steps:</vt:lpstr>
      <vt:lpstr>Service Example: 1. Generate Service( ng g s services) 2. Add a method in our example getEmployee() </vt:lpstr>
      <vt:lpstr>Service Example continue…</vt:lpstr>
      <vt:lpstr>Service Example continue…</vt:lpstr>
      <vt:lpstr>Angular Routing concept</vt:lpstr>
      <vt:lpstr>Routing &amp; Navigation</vt:lpstr>
      <vt:lpstr>PowerPoint Presentation</vt:lpstr>
      <vt:lpstr>Example-1 Step-1</vt:lpstr>
      <vt:lpstr>Step-1 : Continue…</vt:lpstr>
      <vt:lpstr>Step-2</vt:lpstr>
      <vt:lpstr>Step-3</vt:lpstr>
      <vt:lpstr>Step-3 : Continue</vt:lpstr>
      <vt:lpstr>Step-4</vt:lpstr>
      <vt:lpstr>Example-2 Wildcard Route</vt:lpstr>
      <vt:lpstr>Example-3 Default Route  </vt:lpstr>
      <vt:lpstr>pathMatch:’full’  &amp;&amp; pathMatch:’prefix’</vt:lpstr>
      <vt:lpstr>Angular Forms (ngForm)</vt:lpstr>
      <vt:lpstr>Angular Forms</vt:lpstr>
      <vt:lpstr>PowerPoint Presentation</vt:lpstr>
      <vt:lpstr>Task of a Forms</vt:lpstr>
      <vt:lpstr>Creating a Form: Step -1: Go to https://getbootstrap.com/docs/4.4/getting-started/introduction/  and copy the css and paste in index.html</vt:lpstr>
      <vt:lpstr>Step 2- Write content in html</vt:lpstr>
      <vt:lpstr>PowerPoint Presentation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</dc:title>
  <dc:creator>Debojyoti</dc:creator>
  <cp:lastModifiedBy>Debojyoti</cp:lastModifiedBy>
  <cp:revision>436</cp:revision>
  <dcterms:created xsi:type="dcterms:W3CDTF">2017-12-25T12:44:56Z</dcterms:created>
  <dcterms:modified xsi:type="dcterms:W3CDTF">2021-01-18T08:26:43Z</dcterms:modified>
</cp:coreProperties>
</file>